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256" r:id="rId2"/>
    <p:sldId id="273" r:id="rId3"/>
    <p:sldId id="259" r:id="rId4"/>
    <p:sldId id="260" r:id="rId5"/>
    <p:sldId id="272" r:id="rId6"/>
    <p:sldId id="264" r:id="rId7"/>
    <p:sldId id="271" r:id="rId8"/>
    <p:sldId id="267" r:id="rId9"/>
    <p:sldId id="275" r:id="rId10"/>
    <p:sldId id="266" r:id="rId11"/>
    <p:sldId id="268" r:id="rId12"/>
    <p:sldId id="274" r:id="rId13"/>
    <p:sldId id="277" r:id="rId14"/>
    <p:sldId id="280" r:id="rId15"/>
    <p:sldId id="278"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35614826" name="ANNITA LIKERT"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FFD8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1" d="100"/>
          <a:sy n="121" d="100"/>
        </p:scale>
        <p:origin x="504" y="102"/>
      </p:cViewPr>
      <p:guideLst>
        <p:guide orient="horz" pos="2160"/>
        <p:guide pos="29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DIFFERENCIATED INSTRUCTION</a:t>
            </a: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73FBF6-A504-42DD-8583-71AA695D0652}" type="datetimeFigureOut">
              <a:rPr lang="en-US" smtClean="0"/>
              <a:t>7/7/2025</a:t>
            </a:fld>
            <a:endParaRPr lang="en-US"/>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B46981-5695-4A0B-B175-3E58E5E8AEB5}" type="slidenum">
              <a:rPr lang="en-US" smtClean="0"/>
              <a:t>‹Nº›</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DIFFERENCIATED INSTRUCTION</a:t>
            </a: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2B92CF-0FC9-42EC-B8E4-69F41BB6FD74}" type="datetimeFigureOut">
              <a:rPr lang="en-US" smtClean="0"/>
              <a:t>7/7/2025</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391062-EBE0-4898-A533-3178E15EEF57}" type="slidenum">
              <a:rPr lang="en-US" smtClean="0"/>
              <a:t>‹Nº›</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468313" y="3717925"/>
            <a:ext cx="8207375" cy="1082675"/>
          </a:xfrm>
        </p:spPr>
        <p:txBody>
          <a:bodyPr/>
          <a:lstStyle>
            <a:lvl1pPr algn="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4940300"/>
            <a:ext cx="8212138" cy="981075"/>
          </a:xfrm>
        </p:spPr>
        <p:txBody>
          <a:bodyPr/>
          <a:lstStyle>
            <a:lvl1pPr marL="0" indent="0" algn="r">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A33AB13C-9BC5-4FB2-B4DC-B623C9345F34}" type="datetime1">
              <a:rPr lang="en-US" smtClean="0"/>
              <a:t>7/7/2025</a:t>
            </a:fld>
            <a:endParaRPr lang="en-US"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0D771-AF32-4E69-B8D7-5014477E0A75}" type="datetime1">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129ACE-7EC4-46CB-B8DE-DF3CC3584880}" type="datetime1">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DE934FF-F4E1-47C5-9CA5-30A81DDE2BE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726EA7-C561-45C5-9FB9-F4C653C05B40}" type="datetime1">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DAF993-45CF-4AD0-B1ED-BF1D9654210A}" type="datetime1">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5FB1B7B-D6AA-4C1F-99F9-08FC76628C76}" type="datetime1">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5DA368-06B6-4BDF-8B5E-F81513FA9F35}" type="datetime1">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80234D-EA4E-406B-B651-ADE84FCBB072}" type="datetime1">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117BDA-18FD-4365-85B1-FD90FB52F8B5}" type="datetime1">
              <a:rPr lang="en-US" smtClean="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41D11-D802-4D0B-B979-E2D12023B25D}" type="datetime1">
              <a:rPr lang="en-US" smtClean="0"/>
              <a:t>7/7/2025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BD00DE-F8E2-4440-9CD4-94BA9F2A0E75}" type="datetime1">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FC3E94-0E66-4D98-8AF4-02F912CFF98E}" type="datetime1">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87BC0-3D97-4C66-BD0A-97CF8B377FF1}" type="slidenum">
              <a:rPr lang="en-US" smtClean="0"/>
              <a:t>‹Nº›</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5"/>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F726EA7-C561-45C5-9FB9-F4C653C05B40}" type="datetime1">
              <a:rPr lang="en-US" smtClean="0"/>
              <a:t>7/7/2025</a:t>
            </a:fld>
            <a:endParaRPr lang="en-US"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E2187BC0-3D97-4C66-BD0A-97CF8B377FF1}"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58495" y="2689860"/>
            <a:ext cx="7799705" cy="1347470"/>
          </a:xfrm>
        </p:spPr>
        <p:txBody>
          <a:bodyPr>
            <a:normAutofit fontScale="90000"/>
          </a:bodyPr>
          <a:lstStyle/>
          <a:p>
            <a:pPr algn="ctr"/>
            <a:r>
              <a:rPr lang="en-US" b="1" dirty="0"/>
              <a:t>9</a:t>
            </a:r>
            <a:r>
              <a:rPr lang="en-US" b="1" baseline="30000" dirty="0"/>
              <a:t>th</a:t>
            </a:r>
            <a:r>
              <a:rPr lang="en-US" b="1" dirty="0"/>
              <a:t> International On-line Symposium  </a:t>
            </a:r>
            <a:br>
              <a:rPr lang="en-US" b="1" dirty="0"/>
            </a:br>
            <a:r>
              <a:rPr lang="en-US" b="1" dirty="0"/>
              <a:t>La </a:t>
            </a:r>
            <a:r>
              <a:rPr lang="en-US" b="1" dirty="0" err="1"/>
              <a:t>Nucia</a:t>
            </a:r>
            <a:r>
              <a:rPr lang="en-US" b="1" dirty="0"/>
              <a:t> 2025</a:t>
            </a:r>
          </a:p>
        </p:txBody>
      </p:sp>
      <p:sp>
        <p:nvSpPr>
          <p:cNvPr id="3" name="2 - Υπότιτλος"/>
          <p:cNvSpPr>
            <a:spLocks noGrp="1"/>
          </p:cNvSpPr>
          <p:nvPr>
            <p:ph type="subTitle" idx="1"/>
          </p:nvPr>
        </p:nvSpPr>
        <p:spPr>
          <a:xfrm>
            <a:off x="469900" y="4036695"/>
            <a:ext cx="8212455" cy="2115820"/>
          </a:xfrm>
        </p:spPr>
        <p:txBody>
          <a:bodyPr>
            <a:normAutofit fontScale="55000"/>
          </a:bodyPr>
          <a:lstStyle/>
          <a:p>
            <a:pPr algn="ctr"/>
            <a:r>
              <a:rPr lang="en-US" dirty="0"/>
              <a:t> </a:t>
            </a:r>
            <a:r>
              <a:rPr lang="en-US" sz="4800" b="1" dirty="0"/>
              <a:t>“</a:t>
            </a:r>
            <a:r>
              <a:rPr lang="en-US" altLang="en-US" sz="4800" b="1" dirty="0"/>
              <a:t>Rethink Teaching, Redefine Learning”</a:t>
            </a:r>
            <a:endParaRPr lang="en-US" altLang="en-US" sz="2800" dirty="0"/>
          </a:p>
          <a:p>
            <a:pPr algn="ctr"/>
            <a:endParaRPr lang="en-US" sz="2800" dirty="0"/>
          </a:p>
          <a:p>
            <a:pPr algn="ctr"/>
            <a:endParaRPr lang="en-US" sz="2800" dirty="0"/>
          </a:p>
          <a:p>
            <a:pPr algn="ctr"/>
            <a:endParaRPr lang="en-US" sz="2800" dirty="0"/>
          </a:p>
          <a:p>
            <a:pPr algn="ctr"/>
            <a:r>
              <a:rPr lang="en-US" sz="2460" b="1" dirty="0"/>
              <a:t>Author: </a:t>
            </a:r>
            <a:r>
              <a:rPr lang="en-US" sz="2460" b="1" dirty="0" err="1"/>
              <a:t>Ioanna</a:t>
            </a:r>
            <a:r>
              <a:rPr lang="en-US" sz="2460" b="1" dirty="0"/>
              <a:t> </a:t>
            </a:r>
            <a:r>
              <a:rPr lang="en-US" sz="2460" b="1" dirty="0" err="1"/>
              <a:t>Metaxopoulou</a:t>
            </a:r>
            <a:r>
              <a:rPr lang="en-US" sz="2460" b="1" dirty="0"/>
              <a:t>-Lickert,</a:t>
            </a:r>
          </a:p>
          <a:p>
            <a:pPr algn="ctr"/>
            <a:r>
              <a:rPr lang="en-US" sz="2460" dirty="0" err="1"/>
              <a:t>Phd</a:t>
            </a:r>
            <a:r>
              <a:rPr lang="en-US" sz="2460" dirty="0"/>
              <a:t> candidate, French consultant, </a:t>
            </a:r>
            <a:r>
              <a:rPr lang="en-US" sz="2460" dirty="0" err="1"/>
              <a:t>Ministery</a:t>
            </a:r>
            <a:r>
              <a:rPr lang="en-US" sz="2460" dirty="0"/>
              <a:t> of Education, Greece</a:t>
            </a:r>
          </a:p>
        </p:txBody>
      </p:sp>
      <p:pic>
        <p:nvPicPr>
          <p:cNvPr id="4" name="3 - Εικόνα" descr="University of Alicante"/>
          <p:cNvPicPr/>
          <p:nvPr/>
        </p:nvPicPr>
        <p:blipFill>
          <a:blip r:embed="rId2"/>
          <a:srcRect/>
          <a:stretch>
            <a:fillRect/>
          </a:stretch>
        </p:blipFill>
        <p:spPr bwMode="auto">
          <a:xfrm>
            <a:off x="6009005" y="8890"/>
            <a:ext cx="3134995" cy="112903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ffectLst>
                  <a:outerShdw blurRad="38100" dist="19050" dir="2700000" algn="tl" rotWithShape="0">
                    <a:schemeClr val="dk1">
                      <a:alpha val="40000"/>
                    </a:schemeClr>
                  </a:outerShdw>
                </a:effectLst>
                <a:cs typeface="+mj-lt"/>
                <a:sym typeface="+mn-ea"/>
              </a:rPr>
              <a:t>DIFFERENCIATED </a:t>
            </a:r>
            <a:r>
              <a:rPr lang="en-US" dirty="0">
                <a:effectLst>
                  <a:outerShdw blurRad="38100" dist="19050" dir="2700000" algn="tl" rotWithShape="0">
                    <a:schemeClr val="dk1">
                      <a:alpha val="40000"/>
                    </a:schemeClr>
                  </a:outerShdw>
                </a:effectLst>
                <a:cs typeface="+mj-lt"/>
                <a:sym typeface="+mn-ea"/>
              </a:rPr>
              <a:t>TEACHING</a:t>
            </a:r>
            <a:endParaRPr lang="en-US"/>
          </a:p>
        </p:txBody>
      </p:sp>
      <p:sp>
        <p:nvSpPr>
          <p:cNvPr id="3" name="Content Placeholder 2"/>
          <p:cNvSpPr>
            <a:spLocks noGrp="1"/>
          </p:cNvSpPr>
          <p:nvPr>
            <p:ph sz="quarter" idx="1"/>
          </p:nvPr>
        </p:nvSpPr>
        <p:spPr/>
        <p:txBody>
          <a:bodyPr/>
          <a:lstStyle/>
          <a:p>
            <a:pPr marL="0" indent="0" algn="ctr">
              <a:buNone/>
            </a:pPr>
            <a:r>
              <a:rPr lang="en-US" b="1"/>
              <a:t>  </a:t>
            </a:r>
            <a:r>
              <a:rPr lang="en-US" altLang="en-US" b="1"/>
              <a:t> </a:t>
            </a:r>
            <a:r>
              <a:rPr lang="en-US" altLang="en-US" b="1">
                <a:sym typeface="Wingdings 2" panose="05020102010507070707" charset="0"/>
              </a:rPr>
              <a:t></a:t>
            </a:r>
            <a:r>
              <a:rPr lang="en-US" altLang="en-US" b="1"/>
              <a:t> </a:t>
            </a:r>
            <a:r>
              <a:rPr lang="en-US" b="1"/>
              <a:t>   Why </a:t>
            </a:r>
            <a:r>
              <a:rPr lang="en-US"/>
              <a:t>?</a:t>
            </a:r>
          </a:p>
          <a:p>
            <a:pPr algn="just"/>
            <a:r>
              <a:rPr lang="en-US" altLang="en-US" sz="1800" b="1"/>
              <a:t>1. To examine how professional development in differentiated instruction influences classroom climate and student interactions.</a:t>
            </a:r>
          </a:p>
          <a:p>
            <a:pPr algn="just"/>
            <a:r>
              <a:rPr lang="en-US" altLang="en-US" sz="1800" b="1"/>
              <a:t>2. To Investigate how Freinet techniques can be integrated into differentiated teaching to support inclusive and cooperative learning environments.</a:t>
            </a:r>
          </a:p>
          <a:p>
            <a:endParaRPr lang="en-US" sz="1800" b="1"/>
          </a:p>
          <a:p>
            <a:endParaRPr lang="en-US" sz="1800" b="1"/>
          </a:p>
        </p:txBody>
      </p:sp>
      <p:sp>
        <p:nvSpPr>
          <p:cNvPr id="4" name="Content Placeholder 3"/>
          <p:cNvSpPr>
            <a:spLocks noGrp="1"/>
          </p:cNvSpPr>
          <p:nvPr>
            <p:ph sz="quarter" idx="2"/>
          </p:nvPr>
        </p:nvSpPr>
        <p:spPr/>
        <p:txBody>
          <a:bodyPr/>
          <a:lstStyle/>
          <a:p>
            <a:pPr algn="just"/>
            <a:endParaRPr lang="en-US" altLang="en-US" sz="1800" b="1"/>
          </a:p>
          <a:p>
            <a:pPr algn="just"/>
            <a:r>
              <a:rPr lang="en-US" altLang="en-US" sz="1800" b="1"/>
              <a:t>3. To explore the role of differentiated instruction in foreign language education in fostering empathy, collaboration, and conflict resolution skills.</a:t>
            </a:r>
          </a:p>
          <a:p>
            <a:pPr algn="just"/>
            <a:r>
              <a:rPr lang="en-US" altLang="en-US" sz="1800" b="1"/>
              <a:t>4. To analyze how assessment is conceived and applied within Freinet pedagogy, particularly in relation to teacher and student roles, and how it supports inclusive, participatory learning. 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ffectLst>
                  <a:outerShdw blurRad="38100" dist="19050" dir="2700000" algn="tl" rotWithShape="0">
                    <a:schemeClr val="dk1">
                      <a:alpha val="40000"/>
                    </a:schemeClr>
                  </a:outerShdw>
                </a:effectLst>
                <a:cs typeface="+mj-lt"/>
                <a:sym typeface="+mn-ea"/>
              </a:rPr>
              <a:t>DIFFERENCIATED </a:t>
            </a:r>
            <a:r>
              <a:rPr lang="en-US" dirty="0">
                <a:effectLst>
                  <a:outerShdw blurRad="38100" dist="19050" dir="2700000" algn="tl" rotWithShape="0">
                    <a:schemeClr val="dk1">
                      <a:alpha val="40000"/>
                    </a:schemeClr>
                  </a:outerShdw>
                </a:effectLst>
                <a:cs typeface="+mj-lt"/>
                <a:sym typeface="+mn-ea"/>
              </a:rPr>
              <a:t>TEACHING</a:t>
            </a:r>
            <a:endParaRPr lang="en-US"/>
          </a:p>
        </p:txBody>
      </p:sp>
      <p:sp>
        <p:nvSpPr>
          <p:cNvPr id="3" name="Content Placeholder 2"/>
          <p:cNvSpPr>
            <a:spLocks noGrp="1"/>
          </p:cNvSpPr>
          <p:nvPr>
            <p:ph sz="quarter" idx="1"/>
          </p:nvPr>
        </p:nvSpPr>
        <p:spPr>
          <a:xfrm>
            <a:off x="457200" y="1174750"/>
            <a:ext cx="4196715" cy="4953000"/>
          </a:xfrm>
        </p:spPr>
        <p:txBody>
          <a:bodyPr/>
          <a:lstStyle/>
          <a:p>
            <a:pPr marL="0" indent="0" algn="ctr">
              <a:buNone/>
            </a:pPr>
            <a:r>
              <a:rPr lang="en-US" b="1">
                <a:sym typeface="Wingdings 2" panose="05020102010507070707" charset="0"/>
              </a:rPr>
              <a:t></a:t>
            </a:r>
            <a:r>
              <a:rPr lang="en-US" b="1"/>
              <a:t>Teaching how to teach ?</a:t>
            </a:r>
            <a:endParaRPr lang="en-US"/>
          </a:p>
          <a:p>
            <a:pPr algn="just"/>
            <a:r>
              <a:rPr lang="en-US" altLang="en-US" sz="1400" b="1"/>
              <a:t>As a foreign language educator in Greece and recently consultant, specializing in French, I seek to frame the investigation within the practical realities of language classrooms, where differentiation is not a luxury but a necessity. Language learning naturally invites collaboration, empathy, and intercultural understanding — skills that are fundamentally at odds with exclusionary and violent behaviors. </a:t>
            </a:r>
          </a:p>
          <a:p>
            <a:pPr algn="just"/>
            <a:r>
              <a:rPr lang="en-US" altLang="en-US" sz="1400" b="1"/>
              <a:t>This dissertation therefore positions foreign language instruction, when thoughtfully adapted through differentiated and Freinet-inspired methods — including its inclusive and formative assessment practices — as a fertile ground for promoting inclusion and preventing school violence.</a:t>
            </a:r>
          </a:p>
        </p:txBody>
      </p:sp>
      <p:sp>
        <p:nvSpPr>
          <p:cNvPr id="4" name="Content Placeholder 3"/>
          <p:cNvSpPr>
            <a:spLocks noGrp="1"/>
          </p:cNvSpPr>
          <p:nvPr>
            <p:ph sz="quarter" idx="2"/>
          </p:nvPr>
        </p:nvSpPr>
        <p:spPr/>
        <p:txBody>
          <a:bodyPr/>
          <a:lstStyle/>
          <a:p>
            <a:pPr marL="0" indent="0">
              <a:buNone/>
            </a:pPr>
            <a:r>
              <a:rPr lang="en-US" altLang="en-US"/>
              <a:t> </a:t>
            </a:r>
            <a:r>
              <a:rPr lang="en-US" b="1">
                <a:sym typeface="Wingdings 2" panose="05020102010507070707" charset="0"/>
              </a:rPr>
              <a:t> </a:t>
            </a:r>
            <a:r>
              <a:rPr lang="en-US" altLang="en-US" b="1"/>
              <a:t>Hypotheses </a:t>
            </a:r>
          </a:p>
          <a:p>
            <a:endParaRPr lang="en-US" altLang="en-US"/>
          </a:p>
          <a:p>
            <a:pPr algn="just"/>
            <a:endParaRPr lang="en-US" altLang="en-US" sz="1400" b="1"/>
          </a:p>
          <a:p>
            <a:pPr algn="just"/>
            <a:r>
              <a:rPr lang="en-US" altLang="en-US" sz="1400" b="1"/>
              <a:t>Do teachers trained in differentiated instruction create more inclusive and positive classroom climates?</a:t>
            </a:r>
          </a:p>
          <a:p>
            <a:pPr marL="0" indent="0" algn="just">
              <a:buNone/>
            </a:pPr>
            <a:endParaRPr lang="en-US" altLang="en-US" sz="1400" b="1"/>
          </a:p>
          <a:p>
            <a:pPr algn="just"/>
            <a:r>
              <a:rPr lang="en-US" altLang="en-US" sz="1400" b="1"/>
              <a:t>Does Differentiated foreign language instruction cultivates empathy, collaboration, and conflict resolution among students?</a:t>
            </a:r>
          </a:p>
          <a:p>
            <a:pPr algn="just"/>
            <a:r>
              <a:rPr lang="en-US" altLang="en-US" sz="1400" b="1"/>
              <a:t>Do Assessment practices based on Freinet pedagogy empower both students and teachers, supporting democratic participation and learner autonomy?</a:t>
            </a:r>
          </a:p>
          <a:p>
            <a:pPr algn="just"/>
            <a:endParaRPr lang="en-US" altLang="en-US" sz="14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effectLst>
                  <a:outerShdw blurRad="38100" dist="19050" dir="2700000" algn="tl" rotWithShape="0">
                    <a:schemeClr val="dk1">
                      <a:alpha val="40000"/>
                    </a:schemeClr>
                  </a:outerShdw>
                </a:effectLst>
                <a:cs typeface="+mj-lt"/>
                <a:sym typeface="+mn-ea"/>
              </a:rPr>
              <a:t>DIFFERENCIATED </a:t>
            </a:r>
            <a:r>
              <a:rPr lang="en-US" dirty="0">
                <a:effectLst>
                  <a:outerShdw blurRad="38100" dist="19050" dir="2700000" algn="tl" rotWithShape="0">
                    <a:schemeClr val="dk1">
                      <a:alpha val="40000"/>
                    </a:schemeClr>
                  </a:outerShdw>
                </a:effectLst>
                <a:cs typeface="+mj-lt"/>
                <a:sym typeface="+mn-ea"/>
              </a:rPr>
              <a:t>TEACHING</a:t>
            </a:r>
            <a:endParaRPr lang="en-US"/>
          </a:p>
        </p:txBody>
      </p:sp>
      <p:sp>
        <p:nvSpPr>
          <p:cNvPr id="3" name="Content Placeholder 2"/>
          <p:cNvSpPr>
            <a:spLocks noGrp="1"/>
          </p:cNvSpPr>
          <p:nvPr>
            <p:ph sz="half" idx="1"/>
          </p:nvPr>
        </p:nvSpPr>
        <p:spPr>
          <a:xfrm>
            <a:off x="457200" y="1056005"/>
            <a:ext cx="4038600" cy="5071745"/>
          </a:xfrm>
        </p:spPr>
        <p:txBody>
          <a:bodyPr/>
          <a:lstStyle/>
          <a:p>
            <a:pPr marL="0" indent="0" algn="ctr">
              <a:buNone/>
            </a:pPr>
            <a:r>
              <a:rPr lang="en-US" altLang="en-US" sz="2000" b="1"/>
              <a:t>EXPECTED IMPACT</a:t>
            </a:r>
            <a:r>
              <a:rPr lang="en-US" altLang="en-US"/>
              <a:t> </a:t>
            </a:r>
            <a:r>
              <a:rPr lang="en-US" altLang="en-US" sz="2000" b="1"/>
              <a:t>OF THE RESEARCH</a:t>
            </a:r>
          </a:p>
          <a:p>
            <a:pPr algn="just"/>
            <a:endParaRPr lang="en-US" altLang="en-US" sz="1400" b="1"/>
          </a:p>
          <a:p>
            <a:pPr algn="just"/>
            <a:r>
              <a:rPr lang="en-US" altLang="en-US" sz="1400" b="1"/>
              <a:t>Empowering Educators: Providing actionable strategies and professional development frameworks that enable teachers to create more inclusive, student-centered classrooms.</a:t>
            </a:r>
          </a:p>
          <a:p>
            <a:pPr algn="just"/>
            <a:r>
              <a:rPr lang="en-US" altLang="en-US" sz="1400" b="1"/>
              <a:t>	Innovating Assessment: Demonstrating how formative and participatory assessment approaches can improve learner engagement, autonomy, and social cohesion.</a:t>
            </a:r>
          </a:p>
          <a:p>
            <a:pPr algn="just"/>
            <a:r>
              <a:rPr lang="en-US" altLang="en-US" sz="1400" b="1"/>
              <a:t>	Enhancing Language Education: Showing the unique role of foreign language teaching as a platform for cultivating empathy, cooperation, and conflict resolution skills.</a:t>
            </a:r>
          </a:p>
        </p:txBody>
      </p:sp>
      <p:sp>
        <p:nvSpPr>
          <p:cNvPr id="4" name="Content Placeholder 3"/>
          <p:cNvSpPr>
            <a:spLocks noGrp="1"/>
          </p:cNvSpPr>
          <p:nvPr>
            <p:ph sz="half" idx="2"/>
          </p:nvPr>
        </p:nvSpPr>
        <p:spPr>
          <a:xfrm>
            <a:off x="4648200" y="1151890"/>
            <a:ext cx="4038600" cy="4975860"/>
          </a:xfrm>
        </p:spPr>
        <p:txBody>
          <a:bodyPr/>
          <a:lstStyle/>
          <a:p>
            <a:pPr marL="0" indent="0" algn="ctr">
              <a:buNone/>
            </a:pPr>
            <a:r>
              <a:rPr lang="en-US" altLang="en-US" sz="2000" b="1">
                <a:sym typeface="+mn-ea"/>
              </a:rPr>
              <a:t>EXPECTED IMPACT OF THE RESEARCH</a:t>
            </a:r>
            <a:endParaRPr lang="en-US" altLang="en-US" sz="2000" b="1"/>
          </a:p>
          <a:p>
            <a:pPr algn="just"/>
            <a:r>
              <a:rPr lang="en-US" altLang="en-US"/>
              <a:t>	</a:t>
            </a:r>
            <a:r>
              <a:rPr lang="en-US" altLang="en-US" sz="1400" b="1"/>
              <a:t>Informing Policy: Offering evidence-based insights to guide education policymakers and curriculum designers towards more inclusive and effective pedagogical models.</a:t>
            </a:r>
          </a:p>
          <a:p>
            <a:pPr algn="just"/>
            <a:r>
              <a:rPr lang="en-US" altLang="en-US" sz="1400" b="1"/>
              <a:t>	Promoting Social Inclusion: Contributing to safer, more respectful school environments by reducing exclusion and school violence through pedagogical innovation.</a:t>
            </a:r>
          </a:p>
          <a:p>
            <a:pPr algn="just"/>
            <a:r>
              <a:rPr lang="en-US" altLang="en-US" sz="1400" b="1"/>
              <a:t>	Advancing Research: Establishing a foundation for future studies on alternative pedagogy and assessment in diverse cultural and linguistic settings.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a:effectLst>
                  <a:outerShdw blurRad="38100" dist="19050" dir="2700000" algn="tl" rotWithShape="0">
                    <a:schemeClr val="dk1">
                      <a:alpha val="40000"/>
                    </a:schemeClr>
                  </a:outerShdw>
                </a:effectLst>
                <a:cs typeface="+mj-lt"/>
                <a:sym typeface="+mn-ea"/>
              </a:rPr>
              <a:t>DIFFERENCIATED </a:t>
            </a:r>
            <a:r>
              <a:rPr lang="en-US" dirty="0">
                <a:effectLst>
                  <a:outerShdw blurRad="38100" dist="19050" dir="2700000" algn="tl" rotWithShape="0">
                    <a:schemeClr val="dk1">
                      <a:alpha val="40000"/>
                    </a:schemeClr>
                  </a:outerShdw>
                </a:effectLst>
                <a:cs typeface="+mj-lt"/>
                <a:sym typeface="+mn-ea"/>
              </a:rPr>
              <a:t>TEACHING</a:t>
            </a:r>
            <a:endParaRPr lang="en-US"/>
          </a:p>
        </p:txBody>
      </p:sp>
      <p:sp>
        <p:nvSpPr>
          <p:cNvPr id="5" name="Content Placeholder 4"/>
          <p:cNvSpPr>
            <a:spLocks noGrp="1"/>
          </p:cNvSpPr>
          <p:nvPr>
            <p:ph idx="1"/>
          </p:nvPr>
        </p:nvSpPr>
        <p:spPr>
          <a:xfrm>
            <a:off x="457200" y="1174750"/>
            <a:ext cx="8229600" cy="5315585"/>
          </a:xfrm>
        </p:spPr>
        <p:txBody>
          <a:bodyPr/>
          <a:lstStyle/>
          <a:p>
            <a:pPr marL="0" indent="0" algn="ctr">
              <a:buNone/>
            </a:pPr>
            <a:r>
              <a:rPr lang="en-US" altLang="en-US" sz="2400" b="1"/>
              <a:t> Conclusion</a:t>
            </a:r>
            <a:endParaRPr lang="en-US" altLang="en-US" sz="1600" b="1"/>
          </a:p>
          <a:p>
            <a:pPr algn="just"/>
            <a:r>
              <a:rPr lang="en-US" altLang="en-US" sz="1600" b="1"/>
              <a:t>In conclusion, while the official implementation of teacher and school evaluation in Greece since 2021 reflects an effort to improve educational quality and ensure accountability, its association with job security and career progression has raised significant concerns. Many educators view the current framework as rigid and restrictive, leading to resistance and skepticism about the true purpose and effectiveness of the evaluation process. </a:t>
            </a:r>
          </a:p>
          <a:p>
            <a:pPr algn="just"/>
            <a:r>
              <a:rPr lang="en-US" altLang="en-US" sz="1600" b="1"/>
              <a:t>A more supportive, developmental approach may be necessary to foster trust and meaningful professional growth. To move forward constructively, it is essential to adopt a more supportive and developmental approach—one that encourages educators </a:t>
            </a:r>
            <a:r>
              <a:rPr lang="en-US" altLang="en-US" sz="1800" b="1"/>
              <a:t>to rethink teaching and redefine learning </a:t>
            </a:r>
            <a:r>
              <a:rPr lang="en-US" altLang="en-US" sz="1600" b="1"/>
              <a:t>in ways that truly serve students, schools, and society.</a:t>
            </a:r>
          </a:p>
          <a:p>
            <a:pPr algn="just"/>
            <a:r>
              <a:rPr lang="en-US" altLang="en-US" sz="1600" b="1"/>
              <a:t>Central to Freinet’s approach is a reimagining of assessment — not as a rigid tool of comparison or selection, but as a dynamic, participatory process that values growth, self-reflection, and authentic expression. Freinet’s emphasis on formative and collaborative assessment complements differentiated instruction by allowing teachers and students to evaluate their own progress, give and receive peer feedback, and contribute to a classroom culture of mutual respect. In this context, assessment becomes a means of inclusion rather than exclusion, empowering learners rather than labeling them.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Bibliography-sitography</a:t>
            </a:r>
          </a:p>
        </p:txBody>
      </p:sp>
      <p:sp>
        <p:nvSpPr>
          <p:cNvPr id="3" name="Content Placeholder 2"/>
          <p:cNvSpPr>
            <a:spLocks noGrp="1"/>
          </p:cNvSpPr>
          <p:nvPr>
            <p:ph idx="1"/>
          </p:nvPr>
        </p:nvSpPr>
        <p:spPr>
          <a:xfrm>
            <a:off x="457200" y="812800"/>
            <a:ext cx="8229600" cy="5457190"/>
          </a:xfrm>
        </p:spPr>
        <p:txBody>
          <a:bodyPr/>
          <a:lstStyle/>
          <a:p>
            <a:pPr algn="just"/>
            <a:r>
              <a:rPr lang="en-US" altLang="en-US" sz="1400">
                <a:sym typeface="+mn-ea"/>
              </a:rPr>
              <a:t>Argyris, C. (1993). Knowledge for Action: a Guide to Overcoming Barriers to Organizational Change. San Francisco: Jossey-Bass.</a:t>
            </a:r>
          </a:p>
          <a:p>
            <a:pPr algn="just"/>
            <a:r>
              <a:rPr lang="en-US" altLang="en-US" sz="1400">
                <a:sym typeface="+mn-ea"/>
              </a:rPr>
              <a:t>Blaz, D. (2016). Differentiaded Instruction. A Guide for World Language Teachers. New York: Routledge</a:t>
            </a:r>
            <a:r>
              <a:rPr lang="el-GR" altLang="en-US" sz="1400">
                <a:sym typeface="+mn-ea"/>
              </a:rPr>
              <a:t>. </a:t>
            </a:r>
          </a:p>
          <a:p>
            <a:pPr algn="just"/>
            <a:r>
              <a:rPr lang="en-US" altLang="en-US" sz="1400">
                <a:sym typeface="+mn-ea"/>
              </a:rPr>
              <a:t>Coubergs, C., Struyven, K., Vanthournout, G., &amp; Engels, N. (2017). Differentiated instruction in secondary education: A systematic review of research evidence. Educational Research Review, 21, 31–54. https://doi.org/10.1016/j.edurev.2017.03.001</a:t>
            </a:r>
            <a:r>
              <a:rPr lang="el-GR" altLang="en-US" sz="1400">
                <a:sym typeface="+mn-ea"/>
              </a:rPr>
              <a:t>.</a:t>
            </a:r>
            <a:endParaRPr lang="en-US" altLang="en-US" sz="1400">
              <a:sym typeface="+mn-ea"/>
            </a:endParaRPr>
          </a:p>
          <a:p>
            <a:pPr algn="just"/>
            <a:r>
              <a:rPr lang="en-US" altLang="en-US" sz="1400">
                <a:sym typeface="+mn-ea"/>
              </a:rPr>
              <a:t>Fortunato, I. (2020). Work in Freinet pedagogy, or his milestones in the construction of a pedagogy of work. Revista on Line de Política e Gestão Educacional, 24(3), 1015–1030. https://doi.org/10.22633/rpge.v24i3.17299periodicos.fclar.unesp.br.</a:t>
            </a:r>
          </a:p>
          <a:p>
            <a:pPr algn="just"/>
            <a:r>
              <a:rPr lang="en-US" altLang="en-US" sz="1400">
                <a:sym typeface="+mn-ea"/>
              </a:rPr>
              <a:t>Freinet, C. (1993). Education through work: A model for child-centered learning. Edwin Mellen Press</a:t>
            </a:r>
          </a:p>
          <a:p>
            <a:pPr algn="just"/>
            <a:r>
              <a:rPr lang="en-US" altLang="en-US" sz="1400">
                <a:sym typeface="+mn-ea"/>
              </a:rPr>
              <a:t>Freire, P. (1996). Pédagogie de l'autonomie : savoirs nécessaires à la pratique éducative (M. Gadotti, Trans.). Paris: Éditions La Découverte.</a:t>
            </a:r>
          </a:p>
          <a:p>
            <a:pPr algn="just"/>
            <a:r>
              <a:rPr lang="en-US" altLang="en-US" sz="1400">
                <a:sym typeface="+mn-ea"/>
              </a:rPr>
              <a:t>Freire, P. (1974). Pédagogie des opprimés (É. Dupau &amp; M. Kerhoas, Trans.). Paris: Éditions Maspero</a:t>
            </a:r>
          </a:p>
          <a:p>
            <a:pPr algn="just"/>
            <a:r>
              <a:rPr lang="en-US" altLang="en-US" sz="1400">
                <a:sym typeface="+mn-ea"/>
              </a:rPr>
              <a:t>Gather Thurler Monica. Evaluer et conseiller pour  mieux enseigner : In : Les dossiers des sciences de l’éducation, No 18,</a:t>
            </a:r>
            <a:r>
              <a:rPr lang="el-GR" altLang="en-US" sz="1400">
                <a:sym typeface="+mn-ea"/>
              </a:rPr>
              <a:t> (</a:t>
            </a:r>
            <a:r>
              <a:rPr lang="en-US" altLang="en-US" sz="1400">
                <a:sym typeface="+mn-ea"/>
              </a:rPr>
              <a:t> 2007</a:t>
            </a:r>
            <a:r>
              <a:rPr lang="el-GR" altLang="en-US" sz="1400">
                <a:sym typeface="+mn-ea"/>
              </a:rPr>
              <a:t>)</a:t>
            </a:r>
            <a:r>
              <a:rPr lang="en-US" altLang="en-US" sz="1400">
                <a:sym typeface="+mn-ea"/>
              </a:rPr>
              <a:t>.</a:t>
            </a:r>
            <a:r>
              <a:rPr lang="el-GR" altLang="en-US" sz="1400">
                <a:sym typeface="+mn-ea"/>
              </a:rPr>
              <a:t> </a:t>
            </a:r>
            <a:r>
              <a:rPr lang="en-US" altLang="en-US" sz="1400">
                <a:sym typeface="+mn-ea"/>
              </a:rPr>
              <a:t>L’évaluation –conseil en éducation et formation. pp. 17-27.</a:t>
            </a:r>
            <a:r>
              <a:rPr lang="el-GR" altLang="en-US" sz="1400">
                <a:sym typeface="+mn-ea"/>
              </a:rPr>
              <a:t> </a:t>
            </a:r>
          </a:p>
          <a:p>
            <a:pPr algn="just"/>
            <a:r>
              <a:rPr lang="en-US" altLang="en-US" sz="1400">
                <a:sym typeface="+mn-ea"/>
              </a:rPr>
              <a:t>Gregory, G. H., &amp; Chapman, C. (2013). Differentiated Instructional Strategies: One Size Doesn't Fit All (3rd ed.). Corwin.</a:t>
            </a:r>
            <a:endParaRPr lang="el-GR" altLang="en-US" sz="1400">
              <a:sym typeface="+mn-ea"/>
            </a:endParaRPr>
          </a:p>
          <a:p>
            <a:pPr algn="just"/>
            <a:r>
              <a:rPr lang="en-US" altLang="en-US" sz="1400">
                <a:sym typeface="+mn-ea"/>
              </a:rPr>
              <a:t>Guignard, M., Gather Thurler M., Crocé-Spinelli, H. &amp; Bouchetal, Th.(Ed.) (2024). Etablissements scolaires: quelle évaluation pour quelle évolution ? Paris : ESF</a:t>
            </a:r>
          </a:p>
          <a:p>
            <a:pPr marL="0" indent="0" algn="just">
              <a:buNone/>
            </a:pPr>
            <a:endParaRPr lang="en-US" altLang="en-US" sz="1400">
              <a:sym typeface="+mn-ea"/>
            </a:endParaRPr>
          </a:p>
          <a:p>
            <a:pPr algn="just"/>
            <a:endParaRPr lang="en-US"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Bibliography-sitography</a:t>
            </a:r>
            <a:endParaRPr lang="en-US"/>
          </a:p>
        </p:txBody>
      </p:sp>
      <p:sp>
        <p:nvSpPr>
          <p:cNvPr id="3" name="Content Placeholder 2"/>
          <p:cNvSpPr>
            <a:spLocks noGrp="1"/>
          </p:cNvSpPr>
          <p:nvPr>
            <p:ph idx="1"/>
          </p:nvPr>
        </p:nvSpPr>
        <p:spPr/>
        <p:txBody>
          <a:bodyPr/>
          <a:lstStyle/>
          <a:p>
            <a:pPr algn="just"/>
            <a:r>
              <a:rPr lang="en-US" altLang="en-US" sz="1400">
                <a:sym typeface="+mn-ea"/>
              </a:rPr>
              <a:t>Guignard, M., Gather Thurler M., Crocé-Spinelli, H. &amp; Bouchetal, Th.(Ed.) (2024). Etablissements scolaires: quelle évaluation pour quelle évolution ? Paris : ESF</a:t>
            </a:r>
            <a:r>
              <a:rPr lang="el-GR" altLang="en-US" sz="1400">
                <a:sym typeface="+mn-ea"/>
              </a:rPr>
              <a:t>.</a:t>
            </a:r>
          </a:p>
          <a:p>
            <a:pPr algn="just"/>
            <a:r>
              <a:rPr lang="en-US" altLang="en-US" sz="1400">
                <a:sym typeface="+mn-ea"/>
              </a:rPr>
              <a:t>Gutek, G. L. (1995). A history of the western educational experience: From the Greeks to contemporary reform. Waveland Press</a:t>
            </a:r>
            <a:r>
              <a:rPr lang="el-GR" altLang="en-US" sz="1400">
                <a:sym typeface="+mn-ea"/>
              </a:rPr>
              <a:t>.</a:t>
            </a:r>
            <a:endParaRPr lang="en-US" altLang="en-US" sz="1400"/>
          </a:p>
          <a:p>
            <a:pPr algn="just"/>
            <a:r>
              <a:rPr lang="en-US" altLang="en-US" sz="1400">
                <a:sym typeface="+mn-ea"/>
              </a:rPr>
              <a:t>Heacox, D. (2002). Differentiating Instruction in the Regular Classroom:How to Reach and </a:t>
            </a:r>
            <a:endParaRPr lang="en-US" altLang="en-US" sz="1400"/>
          </a:p>
          <a:p>
            <a:pPr algn="just"/>
            <a:r>
              <a:rPr lang="en-US" altLang="en-US" sz="1400">
                <a:sym typeface="+mn-ea"/>
              </a:rPr>
              <a:t>Teach All Learners. Minneapolis, MN: Free Spirit.</a:t>
            </a:r>
          </a:p>
          <a:p>
            <a:pPr algn="just"/>
            <a:r>
              <a:rPr lang="en-US" altLang="en-US" sz="1400">
                <a:sym typeface="+mn-ea"/>
              </a:rPr>
              <a:t>Heacox, D. (2012). Differentiating instruction in the regular classroom: How to reach and teach all learners (Updated ed.). Free Spirit Publishing.</a:t>
            </a:r>
            <a:endParaRPr lang="en-US" altLang="en-US" sz="1400"/>
          </a:p>
          <a:p>
            <a:pPr algn="just"/>
            <a:r>
              <a:rPr lang="en-US" altLang="en-US" sz="1400">
                <a:sym typeface="+mn-ea"/>
              </a:rPr>
              <a:t>Lyman, F. T. (1981). The Responsive Classroom Discussion:The Inclusion of All Students. In A. Anderson (Ed.), Mainstreaming Digest (pp. 109-113). College Park: University of Maryland Press.</a:t>
            </a:r>
            <a:endParaRPr lang="en-US" altLang="en-US" sz="1400"/>
          </a:p>
          <a:p>
            <a:pPr algn="just"/>
            <a:r>
              <a:rPr lang="en-US" altLang="en-US" sz="1400">
                <a:sym typeface="+mn-ea"/>
              </a:rPr>
              <a:t>McQuarrie, L., P. MacRae, &amp; H. Stack-Cutler (2008). Differentiated Instruction Provincial Re_x0002_search Review. Edmonton, Canada: Alberta Initiative for School Improvement.</a:t>
            </a:r>
            <a:endParaRPr lang="en-US" altLang="en-US" sz="1400"/>
          </a:p>
          <a:p>
            <a:pPr algn="just"/>
            <a:r>
              <a:rPr lang="en-US" altLang="en-US" sz="1400">
                <a:sym typeface="+mn-ea"/>
              </a:rPr>
              <a:t>Meirieu, P. (2007). Pedagogy of the oppressed: From Freinet to Paulo Freire. In Educational Alternatives (pp. 45–60). Routledge.</a:t>
            </a:r>
          </a:p>
          <a:p>
            <a:pPr algn="just"/>
            <a:endParaRPr lang="en-US"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ym typeface="+mn-ea"/>
              </a:rPr>
              <a:t>Bibliography-sitography</a:t>
            </a:r>
            <a:endParaRPr lang="en-US"/>
          </a:p>
        </p:txBody>
      </p:sp>
      <p:sp>
        <p:nvSpPr>
          <p:cNvPr id="3" name="Content Placeholder 2"/>
          <p:cNvSpPr>
            <a:spLocks noGrp="1"/>
          </p:cNvSpPr>
          <p:nvPr>
            <p:ph idx="1"/>
          </p:nvPr>
        </p:nvSpPr>
        <p:spPr/>
        <p:txBody>
          <a:bodyPr/>
          <a:lstStyle/>
          <a:p>
            <a:r>
              <a:rPr lang="en-US" altLang="en-US" sz="1400">
                <a:sym typeface="+mn-ea"/>
              </a:rPr>
              <a:t>Spring, J. (1998). A primer of libertarian education. Black Rose Books.</a:t>
            </a:r>
            <a:r>
              <a:rPr lang="el-GR" altLang="en-US" sz="1400">
                <a:sym typeface="+mn-ea"/>
              </a:rPr>
              <a:t> </a:t>
            </a:r>
            <a:endParaRPr lang="en-US" altLang="en-US" sz="1400">
              <a:sym typeface="+mn-ea"/>
            </a:endParaRPr>
          </a:p>
          <a:p>
            <a:r>
              <a:rPr lang="en-US" altLang="en-US" sz="1400">
                <a:sym typeface="+mn-ea"/>
              </a:rPr>
              <a:t>Perrenoud, P. (2004). Ten new competencies for teaching. Barcelona: Graó. </a:t>
            </a:r>
            <a:endParaRPr lang="en-US" altLang="en-US" sz="1400"/>
          </a:p>
          <a:p>
            <a:r>
              <a:rPr lang="en-US" altLang="en-US" sz="1400">
                <a:sym typeface="+mn-ea"/>
              </a:rPr>
              <a:t>Perrenoud, P. (1998). From formative evaluation to a controlled regulation of learning processes: Towards a wider conceptual field. Assessment in Education: Principles, Policy &amp; Practice, 5(1), 85–102. </a:t>
            </a:r>
          </a:p>
          <a:p>
            <a:r>
              <a:rPr lang="en-US" altLang="en-US" sz="1400"/>
              <a:t>Renzulli, J. S., &amp; Reis, S. M. (1985). The schoolwide enrichment model: A comprehensive plan for educational excellence. Mansfield Center, CT: Creative Learning Press.</a:t>
            </a:r>
          </a:p>
          <a:p>
            <a:r>
              <a:rPr lang="en-US" altLang="en-US" sz="1400"/>
              <a:t>Renzulli, J. S., Reis, S. M. &amp; Smith, L. H. (1981). The revolving door identification model. Mansfield Center, CT: Creative Learning Press.</a:t>
            </a:r>
          </a:p>
          <a:p>
            <a:r>
              <a:rPr lang="en-US" altLang="en-US" sz="1400"/>
              <a:t>Renzulli, J. S., Smith, L. H., &amp; Reis, S. M. (1982). Curriculum compacting: An essential strategy for working with gifted students. The Elementary School Journal, 82, 185–194.</a:t>
            </a:r>
          </a:p>
          <a:p>
            <a:r>
              <a:rPr lang="en-US" altLang="en-US" sz="1400"/>
              <a:t>Tomlinson, C. A. (2014). The differentiated classroom: Responding to the needs of all learners (2nd ed.). ASCD.</a:t>
            </a:r>
          </a:p>
          <a:p>
            <a:r>
              <a:rPr lang="el-GR" altLang="en-US" sz="1400"/>
              <a:t>Τ</a:t>
            </a:r>
            <a:r>
              <a:rPr lang="en-US" altLang="en-US" sz="1400"/>
              <a:t>omlinson, C. A., &amp; Imbeau, M. B. (2010). Leading and managing a differentiated classroom. ASCD.</a:t>
            </a:r>
          </a:p>
          <a:p>
            <a:endParaRPr lang="en-US" altLang="en-US" sz="1400"/>
          </a:p>
          <a:p>
            <a:endParaRPr lang="en-US" alt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DIFFERENCIATED TEACHING</a:t>
            </a:r>
            <a:endParaRPr lang="en-US"/>
          </a:p>
        </p:txBody>
      </p:sp>
      <p:sp>
        <p:nvSpPr>
          <p:cNvPr id="3" name="Content Placeholder 2"/>
          <p:cNvSpPr>
            <a:spLocks noGrp="1"/>
          </p:cNvSpPr>
          <p:nvPr>
            <p:ph idx="1"/>
          </p:nvPr>
        </p:nvSpPr>
        <p:spPr/>
        <p:txBody>
          <a:bodyPr/>
          <a:lstStyle/>
          <a:p>
            <a:pPr algn="just"/>
            <a:r>
              <a:rPr lang="en-US" altLang="en-US" sz="2000" b="1"/>
              <a:t>This presentation explores how the training and empowerment of teachers in differentiated instruction can serve as a catalyst for positive change within the school environment. </a:t>
            </a:r>
          </a:p>
          <a:p>
            <a:pPr algn="just"/>
            <a:r>
              <a:rPr lang="en-US" altLang="en-US" sz="2000" b="1"/>
              <a:t>It investigates the ways in which teachers, when adequately supported and equipped, can design learning experiences that acknowledge and celebrate student diversity, thus strengthening the sense of belonging and minimizing the risk of marginalization and conflict. </a:t>
            </a:r>
          </a:p>
          <a:p>
            <a:pPr algn="just"/>
            <a:r>
              <a:rPr lang="en-US" altLang="en-US" sz="2000" b="1"/>
              <a:t>Furthermore, it examines how the application of Freinet techniques — with their focus on cooperation, expression, and democratic classroom practices — can reinforce these goals, particularly within the context of foreign language teaching.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7467600" cy="1177925"/>
          </a:xfrm>
        </p:spPr>
        <p:txBody>
          <a:bodyPr>
            <a:normAutofit/>
          </a:bodyPr>
          <a:lstStyle/>
          <a:p>
            <a:r>
              <a:rPr lang="en-US" dirty="0">
                <a:sym typeface="+mn-ea"/>
              </a:rPr>
              <a:t>DIFFERENCIATED TEACHING</a:t>
            </a:r>
            <a:br>
              <a:rPr lang="en-US" dirty="0">
                <a:sym typeface="+mn-ea"/>
              </a:rPr>
            </a:br>
            <a:endParaRPr lang="en-US"/>
          </a:p>
        </p:txBody>
      </p:sp>
      <p:sp>
        <p:nvSpPr>
          <p:cNvPr id="6" name="Content Placeholder 5"/>
          <p:cNvSpPr>
            <a:spLocks noGrp="1"/>
          </p:cNvSpPr>
          <p:nvPr>
            <p:ph sz="quarter" idx="1"/>
          </p:nvPr>
        </p:nvSpPr>
        <p:spPr>
          <a:xfrm>
            <a:off x="799465" y="1600200"/>
            <a:ext cx="6439535" cy="4335145"/>
          </a:xfrm>
          <a:ln w="28575">
            <a:solidFill>
              <a:srgbClr val="FF0000"/>
            </a:solidFill>
          </a:ln>
        </p:spPr>
        <p:txBody>
          <a:bodyPr/>
          <a:lstStyle/>
          <a:p>
            <a:r>
              <a:rPr lang="en-US" altLang="en-US" sz="2000" b="1"/>
              <a:t>School-wide-enrichment-model-SEM-Source-Renzulli-Reis-1998</a:t>
            </a:r>
            <a:endParaRPr lang="en-US" altLang="en-US" sz="2000" b="1">
              <a:latin typeface="Calibri" panose="020F0502020204030204" charset="0"/>
            </a:endParaRPr>
          </a:p>
        </p:txBody>
      </p:sp>
      <p:pic>
        <p:nvPicPr>
          <p:cNvPr id="7" name="Picture 6" descr="School-wide-enrichment-model-SEM-Source-Renzulli-Reis-19"/>
          <p:cNvPicPr>
            <a:picLocks noChangeAspect="1"/>
          </p:cNvPicPr>
          <p:nvPr/>
        </p:nvPicPr>
        <p:blipFill>
          <a:blip r:embed="rId2"/>
          <a:stretch>
            <a:fillRect/>
          </a:stretch>
        </p:blipFill>
        <p:spPr>
          <a:xfrm>
            <a:off x="838835" y="2218690"/>
            <a:ext cx="6324600" cy="365379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30555"/>
            <a:ext cx="7467600" cy="452755"/>
          </a:xfrm>
        </p:spPr>
        <p:txBody>
          <a:bodyPr>
            <a:normAutofit fontScale="90000"/>
          </a:bodyPr>
          <a:lstStyle/>
          <a:p>
            <a:pPr algn="ctr"/>
            <a:br>
              <a:rPr lang="en-US" dirty="0">
                <a:sym typeface="+mn-ea"/>
              </a:rPr>
            </a:br>
            <a:br>
              <a:rPr lang="en-US" dirty="0">
                <a:sym typeface="+mn-ea"/>
              </a:rPr>
            </a:br>
            <a:r>
              <a:rPr lang="en-US" sz="2000" b="1" dirty="0">
                <a:sym typeface="+mn-ea"/>
              </a:rPr>
              <a:t>DIFFERENCIATED TEACHING</a:t>
            </a:r>
            <a:br>
              <a:rPr lang="en-US" sz="2000" b="1" dirty="0">
                <a:sym typeface="+mn-ea"/>
              </a:rPr>
            </a:br>
            <a:r>
              <a:rPr lang="en-US" sz="2000" b="1" dirty="0">
                <a:sym typeface="+mn-ea"/>
              </a:rPr>
              <a:t>Three ring conception of giftedness, Renzulli, 1998</a:t>
            </a:r>
            <a:br>
              <a:rPr lang="en-US" sz="2000" b="1"/>
            </a:br>
            <a:br>
              <a:rPr lang="en-US" dirty="0">
                <a:sym typeface="+mn-ea"/>
              </a:rPr>
            </a:br>
            <a:endParaRPr lang="en-US" sz="2000" b="1"/>
          </a:p>
        </p:txBody>
      </p:sp>
      <p:sp>
        <p:nvSpPr>
          <p:cNvPr id="5" name="Content Placeholder 4"/>
          <p:cNvSpPr>
            <a:spLocks noGrp="1"/>
          </p:cNvSpPr>
          <p:nvPr>
            <p:ph sz="quarter" idx="1"/>
          </p:nvPr>
        </p:nvSpPr>
        <p:spPr>
          <a:xfrm>
            <a:off x="228600" y="1737360"/>
            <a:ext cx="3962400" cy="3749675"/>
          </a:xfrm>
        </p:spPr>
        <p:txBody>
          <a:bodyPr/>
          <a:lstStyle/>
          <a:p>
            <a:endParaRPr lang="en-US"/>
          </a:p>
        </p:txBody>
      </p:sp>
      <p:sp>
        <p:nvSpPr>
          <p:cNvPr id="6" name="Content Placeholder 5"/>
          <p:cNvSpPr>
            <a:spLocks noGrp="1"/>
          </p:cNvSpPr>
          <p:nvPr>
            <p:ph sz="quarter" idx="2"/>
          </p:nvPr>
        </p:nvSpPr>
        <p:spPr>
          <a:xfrm>
            <a:off x="4415155" y="1150620"/>
            <a:ext cx="3702685" cy="5707380"/>
          </a:xfrm>
        </p:spPr>
        <p:txBody>
          <a:bodyPr>
            <a:noAutofit/>
          </a:bodyPr>
          <a:lstStyle/>
          <a:p>
            <a:pPr algn="just"/>
            <a:endParaRPr lang="en-US" altLang="en-US" sz="1200" b="1"/>
          </a:p>
          <a:p>
            <a:pPr algn="just"/>
            <a:r>
              <a:rPr lang="en-US" altLang="en-US" sz="1600" b="1"/>
              <a:t>The Three-Ring Conception of Giftedness</a:t>
            </a:r>
          </a:p>
          <a:p>
            <a:pPr marL="0" indent="0" algn="just">
              <a:buNone/>
            </a:pPr>
            <a:r>
              <a:rPr lang="en-US" altLang="en-US" sz="1600" b="1"/>
              <a:t>       </a:t>
            </a:r>
            <a:r>
              <a:rPr lang="en-US" altLang="en-US" sz="1400" b="1"/>
              <a:t>Renzulli Creativity Programs allow students to solve a problem related to their top personal interests, which leverage Enjoyment, Engagement and Enthusiasm.  Student passion and high level of engagement stimulate advanced learning skills.  </a:t>
            </a:r>
          </a:p>
          <a:p>
            <a:pPr marL="0" indent="0" algn="just">
              <a:buNone/>
            </a:pPr>
            <a:r>
              <a:rPr lang="en-US" altLang="en-US" sz="1400" b="1"/>
              <a:t>Participants will also develop these solutions with other students that share the same passion from across the globe.  </a:t>
            </a:r>
            <a:r>
              <a:rPr lang="en-US" altLang="en-US" sz="1400" b="1">
                <a:solidFill>
                  <a:schemeClr val="tx1"/>
                </a:solidFill>
                <a:effectLst>
                  <a:outerShdw blurRad="38100" dist="19050" dir="2700000" algn="tl" rotWithShape="0">
                    <a:schemeClr val="dk1">
                      <a:alpha val="40000"/>
                    </a:schemeClr>
                  </a:outerShdw>
                </a:effectLst>
              </a:rPr>
              <a:t>As a result, participants develop important Executive Function Skills such as time management, task commitment, goal orientation, teamwork, a strong work ethic and global competence.  These skills help to produce the world’s next generation of problem solvers and leaders.</a:t>
            </a:r>
          </a:p>
        </p:txBody>
      </p:sp>
      <p:pic>
        <p:nvPicPr>
          <p:cNvPr id="7" name="Picture 6" descr="Renzulli giftedness"/>
          <p:cNvPicPr>
            <a:picLocks noChangeAspect="1"/>
          </p:cNvPicPr>
          <p:nvPr/>
        </p:nvPicPr>
        <p:blipFill>
          <a:blip r:embed="rId2"/>
          <a:stretch>
            <a:fillRect/>
          </a:stretch>
        </p:blipFill>
        <p:spPr>
          <a:xfrm>
            <a:off x="320675" y="1828800"/>
            <a:ext cx="3778885" cy="36309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ym typeface="+mn-ea"/>
              </a:rPr>
              <a:t>DIFFERENCIATED TEACHING</a:t>
            </a:r>
            <a:br>
              <a:rPr lang="en-US" sz="2800" dirty="0">
                <a:sym typeface="+mn-ea"/>
              </a:rPr>
            </a:br>
            <a:endParaRPr lang="en-US" sz="2800"/>
          </a:p>
        </p:txBody>
      </p:sp>
      <p:sp>
        <p:nvSpPr>
          <p:cNvPr id="3" name="Text Box 2"/>
          <p:cNvSpPr txBox="1"/>
          <p:nvPr/>
        </p:nvSpPr>
        <p:spPr>
          <a:xfrm>
            <a:off x="990600" y="704215"/>
            <a:ext cx="7033260" cy="1089660"/>
          </a:xfrm>
          <a:prstGeom prst="rect">
            <a:avLst/>
          </a:prstGeom>
          <a:noFill/>
        </p:spPr>
        <p:txBody>
          <a:bodyPr wrap="square" rtlCol="0" anchor="t">
            <a:noAutofit/>
          </a:bodyPr>
          <a:lstStyle/>
          <a:p>
            <a:pPr algn="ctr"/>
            <a:r>
              <a:rPr lang="en-US" altLang="en-US" sz="1300">
                <a:sym typeface="+mn-ea"/>
              </a:rPr>
              <a:t> </a:t>
            </a:r>
            <a:r>
              <a:rPr lang="en-US" altLang="en-US" b="1">
                <a:sym typeface="+mn-ea"/>
              </a:rPr>
              <a:t>"5 Sections of Teaching Differentiation" or the "Renzulli Enrichment Triad Model".</a:t>
            </a:r>
            <a:r>
              <a:rPr lang="en-US" altLang="en-US" sz="1300">
                <a:sym typeface="+mn-ea"/>
              </a:rPr>
              <a:t> </a:t>
            </a:r>
          </a:p>
          <a:p>
            <a:pPr algn="just"/>
            <a:r>
              <a:rPr lang="en-US" altLang="en-US" sz="1300" b="1">
                <a:sym typeface="+mn-ea"/>
              </a:rPr>
              <a:t>They provide a framework for teachers to differentiate instruction and provide opportunities for students to develop their critical thinking, creativity, and problem-solving skills.</a:t>
            </a:r>
            <a:endParaRPr lang="en-US" altLang="en-US" sz="1300" b="1"/>
          </a:p>
          <a:p>
            <a:pPr algn="ctr"/>
            <a:endParaRPr lang="en-US" altLang="en-US" sz="1300">
              <a:sym typeface="+mn-ea"/>
            </a:endParaRPr>
          </a:p>
          <a:p>
            <a:pPr algn="ctr"/>
            <a:endParaRPr lang="en-US" altLang="en-US" sz="1300">
              <a:sym typeface="+mn-ea"/>
            </a:endParaRPr>
          </a:p>
          <a:p>
            <a:pPr algn="ctr"/>
            <a:endParaRPr lang="en-US" altLang="en-US" sz="1300">
              <a:sym typeface="+mn-ea"/>
            </a:endParaRPr>
          </a:p>
        </p:txBody>
      </p:sp>
      <p:sp>
        <p:nvSpPr>
          <p:cNvPr id="4" name="Flowchart: Alternate Process 3"/>
          <p:cNvSpPr/>
          <p:nvPr/>
        </p:nvSpPr>
        <p:spPr>
          <a:xfrm>
            <a:off x="1586865" y="2133600"/>
            <a:ext cx="1156335" cy="90678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6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Content</a:t>
            </a:r>
          </a:p>
        </p:txBody>
      </p:sp>
      <p:sp>
        <p:nvSpPr>
          <p:cNvPr id="5" name="Flowchart: Alternate Process 4"/>
          <p:cNvSpPr/>
          <p:nvPr/>
        </p:nvSpPr>
        <p:spPr>
          <a:xfrm>
            <a:off x="2057400" y="3658235"/>
            <a:ext cx="1151890" cy="611505"/>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600" b="1" i="0" u="none" strike="noStrike" cap="none" normalizeH="0" baseline="0">
                <a:ln>
                  <a:noFill/>
                </a:ln>
                <a:solidFill>
                  <a:schemeClr val="tx1"/>
                </a:solidFill>
                <a:effectLst/>
                <a:latin typeface="Arial" panose="020B0604020202020204" pitchFamily="34" charset="0"/>
                <a:ea typeface="SimSun" panose="02010600030101010101" pitchFamily="2" charset="-122"/>
              </a:rPr>
              <a:t>Process</a:t>
            </a:r>
          </a:p>
        </p:txBody>
      </p:sp>
      <p:sp>
        <p:nvSpPr>
          <p:cNvPr id="7" name="Flowchart: Alternate Process 6"/>
          <p:cNvSpPr/>
          <p:nvPr/>
        </p:nvSpPr>
        <p:spPr>
          <a:xfrm>
            <a:off x="6304915" y="1981200"/>
            <a:ext cx="1617980" cy="71501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600" b="1" i="0" u="none" strike="noStrike" cap="none" normalizeH="0" baseline="0">
                <a:ln>
                  <a:noFill/>
                </a:ln>
                <a:solidFill>
                  <a:schemeClr val="tx1"/>
                </a:solidFill>
                <a:effectLst/>
                <a:latin typeface="Arial" panose="020B0604020202020204" pitchFamily="34" charset="0"/>
                <a:ea typeface="SimSun" panose="02010600030101010101" pitchFamily="2" charset="-122"/>
              </a:rPr>
              <a:t>Learning Environment</a:t>
            </a:r>
          </a:p>
        </p:txBody>
      </p:sp>
      <p:sp>
        <p:nvSpPr>
          <p:cNvPr id="8" name="Flowchart: Alternate Process 7"/>
          <p:cNvSpPr/>
          <p:nvPr/>
        </p:nvSpPr>
        <p:spPr>
          <a:xfrm>
            <a:off x="3668395" y="4334510"/>
            <a:ext cx="1633855" cy="119126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600" b="1" i="0" u="none" strike="noStrike" cap="none" normalizeH="0" baseline="0">
                <a:ln>
                  <a:noFill/>
                </a:ln>
                <a:solidFill>
                  <a:schemeClr val="tx1"/>
                </a:solidFill>
                <a:effectLst/>
                <a:latin typeface="Arial" panose="020B0604020202020204" pitchFamily="34" charset="0"/>
                <a:ea typeface="SimSun" panose="02010600030101010101" pitchFamily="2" charset="-122"/>
              </a:rPr>
              <a:t>Motivation</a:t>
            </a:r>
          </a:p>
        </p:txBody>
      </p:sp>
      <p:sp>
        <p:nvSpPr>
          <p:cNvPr id="9" name="Flowchart: Alternate Process 8"/>
          <p:cNvSpPr/>
          <p:nvPr/>
        </p:nvSpPr>
        <p:spPr>
          <a:xfrm>
            <a:off x="5749925" y="3734435"/>
            <a:ext cx="1412875" cy="1097915"/>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600" b="1" i="0" u="none" strike="noStrike" cap="none" normalizeH="0" baseline="0">
                <a:ln>
                  <a:noFill/>
                </a:ln>
                <a:solidFill>
                  <a:schemeClr val="tx1"/>
                </a:solidFill>
                <a:effectLst/>
                <a:latin typeface="Arial" panose="020B0604020202020204" pitchFamily="34" charset="0"/>
                <a:ea typeface="SimSun" panose="02010600030101010101" pitchFamily="2" charset="-122"/>
              </a:rPr>
              <a:t>Product</a:t>
            </a:r>
          </a:p>
        </p:txBody>
      </p:sp>
      <p:sp>
        <p:nvSpPr>
          <p:cNvPr id="10" name="Rectangles 9"/>
          <p:cNvSpPr/>
          <p:nvPr/>
        </p:nvSpPr>
        <p:spPr>
          <a:xfrm>
            <a:off x="80645" y="2784475"/>
            <a:ext cx="1642110" cy="914400"/>
          </a:xfrm>
          <a:prstGeom prst="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topics, concepts,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or skills that are not</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usually taught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in the student's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grade level.</a:t>
            </a:r>
            <a:endParaRPr kumimoji="0" lang="zh-CN"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11" name="Flowchart: Process 10"/>
          <p:cNvSpPr/>
          <p:nvPr/>
        </p:nvSpPr>
        <p:spPr>
          <a:xfrm>
            <a:off x="833120" y="4270375"/>
            <a:ext cx="1650365" cy="1039495"/>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analyze information,</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evaluate evidence</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and generate new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ideas</a:t>
            </a:r>
            <a:endParaRPr kumimoji="0" lang="en-US"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sym typeface="+mn-ea"/>
            </a:endParaRPr>
          </a:p>
        </p:txBody>
      </p:sp>
      <p:sp>
        <p:nvSpPr>
          <p:cNvPr id="12" name="Rectangles 11"/>
          <p:cNvSpPr/>
          <p:nvPr/>
        </p:nvSpPr>
        <p:spPr>
          <a:xfrm>
            <a:off x="6934200" y="4572000"/>
            <a:ext cx="1263650" cy="1216660"/>
          </a:xfrm>
          <a:prstGeom prst="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presentations,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projects,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or performances</a:t>
            </a:r>
            <a:endParaRPr kumimoji="0" lang="zh-CN"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13" name="Rectangles 12"/>
          <p:cNvSpPr/>
          <p:nvPr/>
        </p:nvSpPr>
        <p:spPr>
          <a:xfrm>
            <a:off x="6673850" y="2667000"/>
            <a:ext cx="2182495" cy="1031875"/>
          </a:xfrm>
          <a:prstGeom prst="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a learning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environment</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that is supportive,</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flexible,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and conducive to creativity</a:t>
            </a:r>
            <a:endParaRPr kumimoji="0" lang="zh-CN"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14" name="Flowchart: Process 13"/>
          <p:cNvSpPr/>
          <p:nvPr/>
        </p:nvSpPr>
        <p:spPr>
          <a:xfrm>
            <a:off x="3460115" y="1989455"/>
            <a:ext cx="1842135" cy="2232660"/>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lang="en-US" altLang="en-US" sz="1200" b="1">
              <a:sym typeface="+mn-ea"/>
            </a:endParaRP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motivate students</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to take ownership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of their learning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and develop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a growth mindset.</a:t>
            </a:r>
          </a:p>
          <a:p>
            <a:pPr marL="0" marR="0" indent="0" algn="l" defTabSz="914400" rtl="0" eaLnBrk="1" fontAlgn="base" latinLnBrk="0" hangingPunct="1">
              <a:lnSpc>
                <a:spcPct val="100000"/>
              </a:lnSpc>
              <a:spcBef>
                <a:spcPct val="0"/>
              </a:spcBef>
              <a:spcAft>
                <a:spcPct val="0"/>
              </a:spcAft>
              <a:buClrTx/>
              <a:buSzTx/>
              <a:buFontTx/>
              <a:buNone/>
            </a:pPr>
            <a:r>
              <a:rPr lang="en-US" altLang="en-US" sz="1200">
                <a:sym typeface="+mn-ea"/>
              </a:rPr>
              <a:t>T</a:t>
            </a:r>
            <a:r>
              <a:rPr lang="en-US" altLang="en-US" sz="1200" b="1">
                <a:sym typeface="+mn-ea"/>
              </a:rPr>
              <a:t>eachers use various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strategies</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to encourage students</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 to pursue their </a:t>
            </a:r>
          </a:p>
          <a:p>
            <a:pPr marL="0" marR="0" indent="0" algn="l" defTabSz="914400" rtl="0" eaLnBrk="1" fontAlgn="base" latinLnBrk="0" hangingPunct="1">
              <a:lnSpc>
                <a:spcPct val="100000"/>
              </a:lnSpc>
              <a:spcBef>
                <a:spcPct val="0"/>
              </a:spcBef>
              <a:spcAft>
                <a:spcPct val="0"/>
              </a:spcAft>
              <a:buClrTx/>
              <a:buSzTx/>
              <a:buFontTx/>
              <a:buNone/>
            </a:pPr>
            <a:r>
              <a:rPr lang="en-US" altLang="en-US" sz="1200" b="1">
                <a:sym typeface="+mn-ea"/>
              </a:rPr>
              <a:t>interests and passions.</a:t>
            </a:r>
            <a:endParaRPr lang="en-US" altLang="en-US" sz="1200" b="1"/>
          </a:p>
          <a:p>
            <a:pPr marL="0" marR="0" indent="0" algn="l" defTabSz="914400" rtl="0" eaLnBrk="1" fontAlgn="base" latinLnBrk="0" hangingPunct="1">
              <a:lnSpc>
                <a:spcPct val="100000"/>
              </a:lnSpc>
              <a:spcBef>
                <a:spcPct val="0"/>
              </a:spcBef>
              <a:spcAft>
                <a:spcPct val="0"/>
              </a:spcAft>
              <a:buClrTx/>
              <a:buSzTx/>
              <a:buFontTx/>
              <a:buNone/>
            </a:pPr>
            <a:endParaRPr kumimoji="0" lang="zh-CN"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a:p>
            <a:pPr marL="0" marR="0" indent="0" algn="l" defTabSz="914400" rtl="0" eaLnBrk="1" fontAlgn="base" latinLnBrk="0" hangingPunct="1">
              <a:lnSpc>
                <a:spcPct val="100000"/>
              </a:lnSpc>
              <a:spcBef>
                <a:spcPct val="0"/>
              </a:spcBef>
              <a:spcAft>
                <a:spcPct val="0"/>
              </a:spcAft>
              <a:buClrTx/>
              <a:buSzTx/>
              <a:buFontTx/>
              <a:buNone/>
            </a:pPr>
            <a:endParaRPr kumimoji="0" lang="zh-CN" altLang="en-US" sz="12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cxnSp>
        <p:nvCxnSpPr>
          <p:cNvPr id="16" name="Straight Arrow Connector 15"/>
          <p:cNvCxnSpPr/>
          <p:nvPr/>
        </p:nvCxnSpPr>
        <p:spPr>
          <a:xfrm flipH="1" flipV="1">
            <a:off x="2590800" y="3048000"/>
            <a:ext cx="1143000" cy="1295400"/>
          </a:xfrm>
          <a:prstGeom prst="straightConnector1">
            <a:avLst/>
          </a:prstGeom>
          <a:ln w="31750">
            <a:gradFill>
              <a:gsLst>
                <a:gs pos="0">
                  <a:schemeClr val="accent1">
                    <a:hueOff val="-4200000"/>
                  </a:schemeClr>
                </a:gs>
                <a:gs pos="100000">
                  <a:schemeClr val="accent1"/>
                </a:gs>
              </a:gsLst>
            </a:gradFill>
            <a:headEnd type="arrow" w="med" len="med"/>
            <a:tailEnd type="arrow" w="med" len="med"/>
          </a:ln>
        </p:spPr>
        <p:style>
          <a:lnRef idx="0">
            <a:srgbClr val="FFFFFF"/>
          </a:lnRef>
          <a:fillRef idx="0">
            <a:srgbClr val="FFFFFF"/>
          </a:fillRef>
          <a:effectRef idx="0">
            <a:srgbClr val="FFFFFF"/>
          </a:effectRef>
          <a:fontRef idx="minor">
            <a:schemeClr val="tx1"/>
          </a:fontRef>
        </p:style>
      </p:cxnSp>
      <p:cxnSp>
        <p:nvCxnSpPr>
          <p:cNvPr id="18" name="Straight Arrow Connector 17"/>
          <p:cNvCxnSpPr/>
          <p:nvPr/>
        </p:nvCxnSpPr>
        <p:spPr>
          <a:xfrm>
            <a:off x="4953000" y="4419600"/>
            <a:ext cx="819785" cy="0"/>
          </a:xfrm>
          <a:prstGeom prst="straightConnector1">
            <a:avLst/>
          </a:prstGeom>
          <a:ln w="31750">
            <a:gradFill>
              <a:gsLst>
                <a:gs pos="0">
                  <a:schemeClr val="accent1">
                    <a:hueOff val="-4200000"/>
                  </a:schemeClr>
                </a:gs>
                <a:gs pos="100000">
                  <a:schemeClr val="accent1"/>
                </a:gs>
              </a:gsLst>
            </a:gradFill>
            <a:headEnd type="arrow" w="med" len="med"/>
            <a:tailEnd type="arrow" w="med" len="med"/>
          </a:ln>
        </p:spPr>
        <p:style>
          <a:lnRef idx="0">
            <a:srgbClr val="FFFFFF"/>
          </a:lnRef>
          <a:fillRef idx="0">
            <a:srgbClr val="FFFFFF"/>
          </a:fillRef>
          <a:effectRef idx="0">
            <a:srgbClr val="FFFFFF"/>
          </a:effectRef>
          <a:fontRef idx="minor">
            <a:schemeClr val="tx1"/>
          </a:fontRef>
        </p:style>
      </p:cxnSp>
      <p:cxnSp>
        <p:nvCxnSpPr>
          <p:cNvPr id="19" name="Straight Arrow Connector 18"/>
          <p:cNvCxnSpPr>
            <a:endCxn id="7" idx="1"/>
          </p:cNvCxnSpPr>
          <p:nvPr/>
        </p:nvCxnSpPr>
        <p:spPr>
          <a:xfrm flipV="1">
            <a:off x="5105400" y="2338705"/>
            <a:ext cx="1199515" cy="2004695"/>
          </a:xfrm>
          <a:prstGeom prst="straightConnector1">
            <a:avLst/>
          </a:prstGeom>
          <a:ln w="31750">
            <a:gradFill>
              <a:gsLst>
                <a:gs pos="0">
                  <a:schemeClr val="accent1">
                    <a:hueOff val="-4200000"/>
                  </a:schemeClr>
                </a:gs>
                <a:gs pos="100000">
                  <a:schemeClr val="accent1"/>
                </a:gs>
              </a:gsLst>
            </a:gradFill>
            <a:headEnd type="arrow" w="med" len="med"/>
            <a:tailEnd type="arrow" w="med" len="med"/>
          </a:ln>
        </p:spPr>
        <p:style>
          <a:lnRef idx="0">
            <a:srgbClr val="FFFFFF"/>
          </a:lnRef>
          <a:fillRef idx="0">
            <a:srgbClr val="FFFFFF"/>
          </a:fillRef>
          <a:effectRef idx="0">
            <a:srgbClr val="FFFFFF"/>
          </a:effectRef>
          <a:fontRef idx="minor">
            <a:schemeClr val="tx1"/>
          </a:fontRef>
        </p:style>
      </p:cxnSp>
      <p:cxnSp>
        <p:nvCxnSpPr>
          <p:cNvPr id="21" name="Straight Arrow Connector 20"/>
          <p:cNvCxnSpPr/>
          <p:nvPr/>
        </p:nvCxnSpPr>
        <p:spPr>
          <a:xfrm flipH="1" flipV="1">
            <a:off x="2743200" y="4097655"/>
            <a:ext cx="1219200" cy="626745"/>
          </a:xfrm>
          <a:prstGeom prst="straightConnector1">
            <a:avLst/>
          </a:prstGeom>
          <a:ln w="31750">
            <a:gradFill>
              <a:gsLst>
                <a:gs pos="0">
                  <a:schemeClr val="accent1">
                    <a:hueOff val="-4200000"/>
                  </a:schemeClr>
                </a:gs>
                <a:gs pos="100000">
                  <a:schemeClr val="accent1"/>
                </a:gs>
              </a:gsLst>
            </a:gradFill>
            <a:headEnd type="arrow" w="med" len="med"/>
            <a:tailEnd type="arrow" w="med" len="med"/>
          </a:ln>
        </p:spPr>
        <p:style>
          <a:lnRef idx="0">
            <a:srgbClr val="FFFFFF"/>
          </a:lnRef>
          <a:fillRef idx="0">
            <a:srgbClr val="FFFFFF"/>
          </a:fillRef>
          <a:effectRef idx="0">
            <a:srgbClr val="FFFFFF"/>
          </a:effectRef>
          <a:fontRef idx="minor">
            <a:schemeClr val="tx1"/>
          </a:fontRef>
        </p:style>
      </p:cxnSp>
      <p:sp>
        <p:nvSpPr>
          <p:cNvPr id="15" name="Text Box 14"/>
          <p:cNvSpPr txBox="1"/>
          <p:nvPr/>
        </p:nvSpPr>
        <p:spPr>
          <a:xfrm>
            <a:off x="469265" y="5828030"/>
            <a:ext cx="7978775" cy="885825"/>
          </a:xfrm>
          <a:prstGeom prst="rect">
            <a:avLst/>
          </a:prstGeom>
          <a:noFill/>
        </p:spPr>
        <p:txBody>
          <a:bodyPr wrap="square" rtlCol="0" anchor="t">
            <a:noAutofit/>
          </a:bodyPr>
          <a:lstStyle/>
          <a:p>
            <a:pPr algn="just"/>
            <a:endParaRPr lang="en-US" altLang="en-US" sz="1600" b="1">
              <a:sym typeface="+mn-ea"/>
            </a:endParaRPr>
          </a:p>
          <a:p>
            <a:pPr algn="just"/>
            <a:r>
              <a:rPr lang="en-US" altLang="en-US" sz="1400" b="1">
                <a:sym typeface="+mn-ea"/>
              </a:rPr>
              <a:t>Joseph Renzulli, an American educator and researcher with his work  focuses on gifted education, and he developed the "Schoolwide Enrichment Model" (SEM) to differentiate instruction for students.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Picture Placeholder 4"/>
          <p:cNvSpPr>
            <a:spLocks noGrp="1"/>
          </p:cNvSpPr>
          <p:nvPr>
            <p:ph type="pic" idx="1"/>
          </p:nvPr>
        </p:nvSpPr>
        <p:spPr>
          <a:xfrm>
            <a:off x="12065" y="542290"/>
            <a:ext cx="6357620" cy="6315710"/>
          </a:xfrm>
          <a:solidFill>
            <a:srgbClr val="002060"/>
          </a:solidFill>
        </p:spPr>
        <p:txBody>
          <a:bodyPr/>
          <a:lstStyle/>
          <a:p>
            <a:endParaRPr lang="es-ES"/>
          </a:p>
        </p:txBody>
      </p:sp>
      <p:sp>
        <p:nvSpPr>
          <p:cNvPr id="6" name="Text Placeholder 5"/>
          <p:cNvSpPr>
            <a:spLocks noGrp="1"/>
          </p:cNvSpPr>
          <p:nvPr>
            <p:ph type="body" sz="half" idx="2"/>
          </p:nvPr>
        </p:nvSpPr>
        <p:spPr/>
        <p:txBody>
          <a:bodyPr/>
          <a:lstStyle/>
          <a:p>
            <a:endParaRPr lang="en-US"/>
          </a:p>
        </p:txBody>
      </p:sp>
      <p:pic>
        <p:nvPicPr>
          <p:cNvPr id="1026" name="Picture 2" descr="C:\Users\soufc\OneDrive\Υπολογιστής\presentation Freinet 2021 images\Freinet photo.jfif"/>
          <p:cNvPicPr>
            <a:picLocks noChangeAspect="1" noChangeArrowheads="1"/>
          </p:cNvPicPr>
          <p:nvPr/>
        </p:nvPicPr>
        <p:blipFill>
          <a:blip r:embed="rId2"/>
          <a:srcRect/>
          <a:stretch>
            <a:fillRect/>
          </a:stretch>
        </p:blipFill>
        <p:spPr bwMode="auto">
          <a:xfrm>
            <a:off x="6312535" y="528955"/>
            <a:ext cx="2640965" cy="5208270"/>
          </a:xfrm>
          <a:prstGeom prst="rect">
            <a:avLst/>
          </a:prstGeom>
          <a:noFill/>
        </p:spPr>
      </p:pic>
      <p:sp>
        <p:nvSpPr>
          <p:cNvPr id="7" name="Oval 6"/>
          <p:cNvSpPr/>
          <p:nvPr/>
        </p:nvSpPr>
        <p:spPr>
          <a:xfrm>
            <a:off x="-267970" y="592455"/>
            <a:ext cx="3641725" cy="237490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ltLang="en-US"/>
              <a:t>Freinet’s pedagogy: a societal choice, cooperative, just and equal, secular, ecological, pacifist</a:t>
            </a:r>
          </a:p>
        </p:txBody>
      </p:sp>
      <p:sp>
        <p:nvSpPr>
          <p:cNvPr id="9" name="Oval 8"/>
          <p:cNvSpPr/>
          <p:nvPr/>
        </p:nvSpPr>
        <p:spPr>
          <a:xfrm>
            <a:off x="3338830" y="469900"/>
            <a:ext cx="3394710" cy="176974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The child as an active participant: in their learning, in their environment, in society</a:t>
            </a:r>
          </a:p>
        </p:txBody>
      </p:sp>
      <p:sp>
        <p:nvSpPr>
          <p:cNvPr id="12" name="Oval 11"/>
          <p:cNvSpPr/>
          <p:nvPr/>
        </p:nvSpPr>
        <p:spPr>
          <a:xfrm>
            <a:off x="346075" y="3581400"/>
            <a:ext cx="2442845" cy="139446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Trial &amp; error: experimental approach &amp; research</a:t>
            </a:r>
          </a:p>
        </p:txBody>
      </p:sp>
      <p:sp>
        <p:nvSpPr>
          <p:cNvPr id="13" name="Oval 12"/>
          <p:cNvSpPr/>
          <p:nvPr/>
        </p:nvSpPr>
        <p:spPr>
          <a:xfrm>
            <a:off x="215265" y="5107940"/>
            <a:ext cx="2675255" cy="168656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Cooperation rather competition</a:t>
            </a:r>
          </a:p>
        </p:txBody>
      </p:sp>
      <p:sp>
        <p:nvSpPr>
          <p:cNvPr id="14" name="Oval 13"/>
          <p:cNvSpPr/>
          <p:nvPr/>
        </p:nvSpPr>
        <p:spPr>
          <a:xfrm>
            <a:off x="2606675" y="2199640"/>
            <a:ext cx="3672840" cy="290830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The teacher’s role: supports, initiates, encourages, provokes, sets limits, suggests, imposes, organizes, listens, values, supervises, attentive to each chilld’s pace, guarantees learning</a:t>
            </a:r>
          </a:p>
        </p:txBody>
      </p:sp>
      <p:sp>
        <p:nvSpPr>
          <p:cNvPr id="15" name="Oval 14"/>
          <p:cNvSpPr/>
          <p:nvPr/>
        </p:nvSpPr>
        <p:spPr>
          <a:xfrm>
            <a:off x="2654300" y="5107940"/>
            <a:ext cx="3408045" cy="180911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Class council:  rules for living, organization, proposals, relationships</a:t>
            </a:r>
          </a:p>
        </p:txBody>
      </p:sp>
      <p:sp>
        <p:nvSpPr>
          <p:cNvPr id="22" name="Right Arrow 21"/>
          <p:cNvSpPr/>
          <p:nvPr/>
        </p:nvSpPr>
        <p:spPr>
          <a:xfrm>
            <a:off x="3048000" y="1600200"/>
            <a:ext cx="1114425" cy="398145"/>
          </a:xfrm>
          <a:prstGeom prst="rightArrow">
            <a:avLst/>
          </a:prstGeom>
          <a:solidFill>
            <a:srgbClr val="FFFF0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25" name="Down Arrow 24"/>
          <p:cNvSpPr/>
          <p:nvPr/>
        </p:nvSpPr>
        <p:spPr>
          <a:xfrm>
            <a:off x="2667000" y="1839595"/>
            <a:ext cx="485775" cy="1127760"/>
          </a:xfrm>
          <a:prstGeom prst="downArrow">
            <a:avLst/>
          </a:prstGeom>
          <a:solidFill>
            <a:srgbClr val="FFFF0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2" name="Rectangles 1"/>
          <p:cNvSpPr/>
          <p:nvPr/>
        </p:nvSpPr>
        <p:spPr>
          <a:xfrm>
            <a:off x="12065" y="0"/>
            <a:ext cx="8940800" cy="59182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DIFFERENCIATED TEACHING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7543800" cy="935990"/>
          </a:xfrm>
          <a:solidFill>
            <a:schemeClr val="accent1"/>
          </a:solidFill>
        </p:spPr>
        <p:txBody>
          <a:bodyPr/>
          <a:lstStyle/>
          <a:p>
            <a:r>
              <a:rPr lang="en-US" altLang="en-US" sz="3600">
                <a:solidFill>
                  <a:schemeClr val="tx1"/>
                </a:solidFill>
                <a:effectLst>
                  <a:outerShdw blurRad="38100" dist="19050" dir="2700000" algn="tl" rotWithShape="0">
                    <a:schemeClr val="dk1">
                      <a:alpha val="40000"/>
                    </a:schemeClr>
                  </a:outerShdw>
                </a:effectLst>
                <a:latin typeface="Century Schoolbook" panose="02040604050505020304" charset="0"/>
                <a:cs typeface="Century Schoolbook" panose="02040604050505020304" charset="0"/>
                <a:sym typeface="+mn-ea"/>
              </a:rPr>
              <a:t>DIFFERENCIATED </a:t>
            </a:r>
            <a:r>
              <a:rPr lang="en-US" sz="3600" dirty="0">
                <a:solidFill>
                  <a:schemeClr val="tx1"/>
                </a:solidFill>
                <a:effectLst>
                  <a:outerShdw blurRad="38100" dist="19050" dir="2700000" algn="tl" rotWithShape="0">
                    <a:schemeClr val="dk1">
                      <a:alpha val="40000"/>
                    </a:schemeClr>
                  </a:outerShdw>
                </a:effectLst>
                <a:latin typeface="Century Schoolbook" panose="02040604050505020304" charset="0"/>
                <a:cs typeface="Century Schoolbook" panose="02040604050505020304" charset="0"/>
                <a:sym typeface="+mn-ea"/>
              </a:rPr>
              <a:t>TEACHING</a:t>
            </a:r>
          </a:p>
        </p:txBody>
      </p:sp>
      <p:sp>
        <p:nvSpPr>
          <p:cNvPr id="5" name="Content Placeholder 4"/>
          <p:cNvSpPr>
            <a:spLocks noGrp="1"/>
          </p:cNvSpPr>
          <p:nvPr>
            <p:ph sz="quarter" idx="2"/>
          </p:nvPr>
        </p:nvSpPr>
        <p:spPr>
          <a:xfrm>
            <a:off x="457200" y="2238375"/>
            <a:ext cx="3657600" cy="4010025"/>
          </a:xfrm>
          <a:solidFill>
            <a:srgbClr val="FFFF00"/>
          </a:solidFill>
          <a:ln>
            <a:solidFill>
              <a:srgbClr val="FF0000"/>
            </a:solidFill>
          </a:ln>
        </p:spPr>
        <p:txBody>
          <a:bodyPr/>
          <a:lstStyle/>
          <a:p>
            <a:pPr marL="0" indent="0">
              <a:buNone/>
            </a:pPr>
            <a:endParaRPr lang="en-US"/>
          </a:p>
        </p:txBody>
      </p:sp>
      <p:sp>
        <p:nvSpPr>
          <p:cNvPr id="6" name="Content Placeholder 5"/>
          <p:cNvSpPr>
            <a:spLocks noGrp="1"/>
          </p:cNvSpPr>
          <p:nvPr>
            <p:ph sz="quarter" idx="4"/>
          </p:nvPr>
        </p:nvSpPr>
        <p:spPr>
          <a:xfrm>
            <a:off x="4197350" y="2273935"/>
            <a:ext cx="3905885" cy="3974465"/>
          </a:xfrm>
          <a:solidFill>
            <a:srgbClr val="002060"/>
          </a:solidFill>
          <a:ln w="19050">
            <a:solidFill>
              <a:schemeClr val="tx1"/>
            </a:solidFill>
          </a:ln>
        </p:spPr>
        <p:txBody>
          <a:bodyPr/>
          <a:lstStyle/>
          <a:p>
            <a:pPr marL="0" indent="0">
              <a:buNone/>
            </a:pPr>
            <a:endParaRPr lang="en-US"/>
          </a:p>
        </p:txBody>
      </p:sp>
      <p:sp>
        <p:nvSpPr>
          <p:cNvPr id="8" name="Text Placeholder 7"/>
          <p:cNvSpPr>
            <a:spLocks noGrp="1"/>
          </p:cNvSpPr>
          <p:nvPr>
            <p:ph type="body" sz="quarter" idx="3"/>
          </p:nvPr>
        </p:nvSpPr>
        <p:spPr>
          <a:xfrm>
            <a:off x="398780" y="1266825"/>
            <a:ext cx="7602220" cy="800735"/>
          </a:xfrm>
        </p:spPr>
        <p:txBody>
          <a:bodyPr/>
          <a:lstStyle/>
          <a:p>
            <a:r>
              <a:rPr lang="en-US">
                <a:sym typeface="+mn-ea"/>
              </a:rPr>
              <a:t>Work organization with children (Freinet, C. 1993)</a:t>
            </a:r>
            <a:endParaRPr lang="en-US"/>
          </a:p>
        </p:txBody>
      </p:sp>
      <p:sp>
        <p:nvSpPr>
          <p:cNvPr id="9" name="Oval 8"/>
          <p:cNvSpPr/>
          <p:nvPr/>
        </p:nvSpPr>
        <p:spPr>
          <a:xfrm>
            <a:off x="-83820" y="2125980"/>
            <a:ext cx="4281170" cy="2097405"/>
          </a:xfrm>
          <a:prstGeom prst="ellipse">
            <a:avLst/>
          </a:prstGeom>
          <a:solidFill>
            <a:srgbClr val="002060"/>
          </a:solidFill>
          <a:ln w="19050"/>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free expression: </a:t>
            </a:r>
          </a:p>
          <a:p>
            <a:pPr algn="ctr"/>
            <a:r>
              <a:rPr lang="en-US"/>
              <a:t>drawing, painting, writing, reading, math, music, body expression,</a:t>
            </a:r>
          </a:p>
        </p:txBody>
      </p:sp>
      <p:sp>
        <p:nvSpPr>
          <p:cNvPr id="10" name="Oval 9"/>
          <p:cNvSpPr/>
          <p:nvPr/>
        </p:nvSpPr>
        <p:spPr>
          <a:xfrm>
            <a:off x="302260" y="3874135"/>
            <a:ext cx="3964940" cy="2195830"/>
          </a:xfrm>
          <a:prstGeom prst="ellipse">
            <a:avLst/>
          </a:prstGeom>
          <a:solidFill>
            <a:srgbClr val="00206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Projects: Individual &amp; group</a:t>
            </a:r>
          </a:p>
        </p:txBody>
      </p:sp>
      <p:sp>
        <p:nvSpPr>
          <p:cNvPr id="11" name="Oval 10"/>
          <p:cNvSpPr/>
          <p:nvPr/>
        </p:nvSpPr>
        <p:spPr>
          <a:xfrm>
            <a:off x="3781425" y="2057400"/>
            <a:ext cx="4326890" cy="213169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Communication : among children, with adults, between groups, school newspaper, correspondence,  sharing &amp; discussion</a:t>
            </a:r>
          </a:p>
        </p:txBody>
      </p:sp>
      <p:sp>
        <p:nvSpPr>
          <p:cNvPr id="12" name="Oval 11"/>
          <p:cNvSpPr/>
          <p:nvPr/>
        </p:nvSpPr>
        <p:spPr>
          <a:xfrm>
            <a:off x="4251325" y="4100830"/>
            <a:ext cx="3856990" cy="2134235"/>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Openness to the outside world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955"/>
            <a:ext cx="7467600" cy="974090"/>
          </a:xfrm>
        </p:spPr>
        <p:txBody>
          <a:bodyPr/>
          <a:lstStyle/>
          <a:p>
            <a:endParaRPr lang="en-US"/>
          </a:p>
        </p:txBody>
      </p:sp>
      <p:sp>
        <p:nvSpPr>
          <p:cNvPr id="3" name="Content Placeholder 2"/>
          <p:cNvSpPr>
            <a:spLocks noGrp="1"/>
          </p:cNvSpPr>
          <p:nvPr>
            <p:ph sz="quarter" idx="1"/>
          </p:nvPr>
        </p:nvSpPr>
        <p:spPr/>
        <p:txBody>
          <a:bodyPr/>
          <a:lstStyle/>
          <a:p>
            <a:r>
              <a:rPr>
                <a:sym typeface="+mn-ea"/>
              </a:rPr>
              <a:t>Freinet Pedagogy in the Teaching of French as a Foreign Language</a:t>
            </a:r>
          </a:p>
          <a:p>
            <a:r>
              <a:rPr>
                <a:sym typeface="+mn-ea"/>
              </a:rPr>
              <a:t>School Year 202</a:t>
            </a:r>
            <a:r>
              <a:rPr lang="el-GR">
                <a:sym typeface="+mn-ea"/>
              </a:rPr>
              <a:t>5</a:t>
            </a:r>
            <a:r>
              <a:rPr>
                <a:sym typeface="+mn-ea"/>
              </a:rPr>
              <a:t>–202</a:t>
            </a:r>
            <a:r>
              <a:rPr lang="el-GR">
                <a:sym typeface="+mn-ea"/>
              </a:rPr>
              <a:t>6</a:t>
            </a:r>
          </a:p>
          <a:p>
            <a:r>
              <a:rPr lang="en-US">
                <a:sym typeface="+mn-ea"/>
              </a:rPr>
              <a:t>Greece</a:t>
            </a:r>
          </a:p>
        </p:txBody>
      </p:sp>
      <p:sp>
        <p:nvSpPr>
          <p:cNvPr id="4" name="Content Placeholder 3"/>
          <p:cNvSpPr>
            <a:spLocks noGrp="1"/>
          </p:cNvSpPr>
          <p:nvPr>
            <p:ph sz="quarter" idx="2"/>
          </p:nvPr>
        </p:nvSpPr>
        <p:spPr/>
        <p:txBody>
          <a:bodyPr/>
          <a:lstStyle/>
          <a:p>
            <a:r>
              <a:rPr lang="en-US"/>
              <a:t>Freinet tools...</a:t>
            </a:r>
          </a:p>
          <a:p>
            <a:pPr marL="0" indent="0">
              <a:buNone/>
            </a:pPr>
            <a:endParaRPr lang="en-US"/>
          </a:p>
        </p:txBody>
      </p:sp>
      <p:sp>
        <p:nvSpPr>
          <p:cNvPr id="5" name="Title 3"/>
          <p:cNvSpPr>
            <a:spLocks noGrp="1"/>
          </p:cNvSpPr>
          <p:nvPr/>
        </p:nvSpPr>
        <p:spPr>
          <a:xfrm>
            <a:off x="457200" y="273050"/>
            <a:ext cx="7543800" cy="935990"/>
          </a:xfrm>
          <a:prstGeom prst="rect">
            <a:avLst/>
          </a:prstGeom>
          <a:solidFill>
            <a:schemeClr val="accent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altLang="en-US" sz="3600">
                <a:solidFill>
                  <a:schemeClr val="tx1"/>
                </a:solidFill>
                <a:effectLst>
                  <a:outerShdw blurRad="38100" dist="19050" dir="2700000" algn="tl" rotWithShape="0">
                    <a:schemeClr val="dk1">
                      <a:alpha val="40000"/>
                    </a:schemeClr>
                  </a:outerShdw>
                </a:effectLst>
                <a:cs typeface="+mj-lt"/>
                <a:sym typeface="+mn-ea"/>
              </a:rPr>
              <a:t>DIFFERENCIATED </a:t>
            </a:r>
            <a:r>
              <a:rPr lang="en-US" sz="3600" dirty="0">
                <a:solidFill>
                  <a:schemeClr val="tx1"/>
                </a:solidFill>
                <a:effectLst>
                  <a:outerShdw blurRad="38100" dist="19050" dir="2700000" algn="tl" rotWithShape="0">
                    <a:schemeClr val="dk1">
                      <a:alpha val="40000"/>
                    </a:schemeClr>
                  </a:outerShdw>
                </a:effectLst>
                <a:cs typeface="+mj-lt"/>
                <a:sym typeface="+mn-ea"/>
              </a:rPr>
              <a:t>TEACHING</a:t>
            </a:r>
          </a:p>
        </p:txBody>
      </p:sp>
      <p:sp>
        <p:nvSpPr>
          <p:cNvPr id="6" name="Explosion 1 5"/>
          <p:cNvSpPr/>
          <p:nvPr/>
        </p:nvSpPr>
        <p:spPr>
          <a:xfrm>
            <a:off x="386080" y="4570095"/>
            <a:ext cx="4359275" cy="2298700"/>
          </a:xfrm>
          <a:prstGeom prst="irregularSeal1">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a:sym typeface="+mn-ea"/>
              </a:rPr>
              <a:t>A school </a:t>
            </a:r>
            <a:r>
              <a:rPr lang="en-US">
                <a:sym typeface="+mn-ea"/>
              </a:rPr>
              <a:t>year </a:t>
            </a:r>
            <a:r>
              <a:rPr>
                <a:sym typeface="+mn-ea"/>
              </a:rPr>
              <a:t>start… unlike any other</a:t>
            </a:r>
            <a:endParaRPr lang="en-US"/>
          </a:p>
        </p:txBody>
      </p:sp>
      <p:sp>
        <p:nvSpPr>
          <p:cNvPr id="7" name="Right Arrow 6"/>
          <p:cNvSpPr/>
          <p:nvPr/>
        </p:nvSpPr>
        <p:spPr>
          <a:xfrm>
            <a:off x="4495800" y="2667000"/>
            <a:ext cx="979170" cy="485775"/>
          </a:xfrm>
          <a:prstGeom prst="righ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8" name="Flowchart: Process 7"/>
          <p:cNvSpPr/>
          <p:nvPr/>
        </p:nvSpPr>
        <p:spPr>
          <a:xfrm>
            <a:off x="6019800" y="2329180"/>
            <a:ext cx="1997075" cy="1025525"/>
          </a:xfrm>
          <a:prstGeom prst="flowChartProcess">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WHAT’S UP?</a:t>
            </a:r>
          </a:p>
        </p:txBody>
      </p:sp>
      <p:sp>
        <p:nvSpPr>
          <p:cNvPr id="10" name="Right Arrow 9"/>
          <p:cNvSpPr/>
          <p:nvPr/>
        </p:nvSpPr>
        <p:spPr>
          <a:xfrm>
            <a:off x="4648200" y="3810000"/>
            <a:ext cx="979170" cy="485775"/>
          </a:xfrm>
          <a:prstGeom prst="righ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1" name="Flowchart: Process 10"/>
          <p:cNvSpPr/>
          <p:nvPr/>
        </p:nvSpPr>
        <p:spPr>
          <a:xfrm>
            <a:off x="6096000" y="3809365"/>
            <a:ext cx="2034540" cy="701040"/>
          </a:xfrm>
          <a:prstGeom prst="flowChartProcess">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CLASS COUNCIL</a:t>
            </a:r>
          </a:p>
        </p:txBody>
      </p:sp>
      <p:sp>
        <p:nvSpPr>
          <p:cNvPr id="12" name="Right Arrow 11"/>
          <p:cNvSpPr/>
          <p:nvPr/>
        </p:nvSpPr>
        <p:spPr>
          <a:xfrm>
            <a:off x="4648200" y="5105400"/>
            <a:ext cx="979170" cy="485775"/>
          </a:xfrm>
          <a:prstGeom prst="righ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en-US"/>
          </a:p>
        </p:txBody>
      </p:sp>
      <p:sp>
        <p:nvSpPr>
          <p:cNvPr id="14" name="Flowchart: Process 13"/>
          <p:cNvSpPr/>
          <p:nvPr/>
        </p:nvSpPr>
        <p:spPr>
          <a:xfrm>
            <a:off x="6172200" y="5001895"/>
            <a:ext cx="1977390" cy="867410"/>
          </a:xfrm>
          <a:prstGeom prst="flowChartProcess">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a:t>SCHOOL NEWSPAPER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altLang="en-US" sz="2000" b="1">
                <a:effectLst>
                  <a:outerShdw blurRad="38100" dist="19050" dir="2700000" algn="tl" rotWithShape="0">
                    <a:schemeClr val="dk1">
                      <a:alpha val="40000"/>
                    </a:schemeClr>
                  </a:outerShdw>
                </a:effectLst>
                <a:cs typeface="+mj-lt"/>
                <a:sym typeface="+mn-ea"/>
              </a:rPr>
            </a:br>
            <a:r>
              <a:rPr lang="en-US" altLang="en-US" sz="2000" b="1">
                <a:effectLst>
                  <a:outerShdw blurRad="38100" dist="19050" dir="2700000" algn="tl" rotWithShape="0">
                    <a:schemeClr val="dk1">
                      <a:alpha val="40000"/>
                    </a:schemeClr>
                  </a:outerShdw>
                </a:effectLst>
                <a:cs typeface="+mj-lt"/>
                <a:sym typeface="+mn-ea"/>
              </a:rPr>
              <a:t>DIFFERENCIATED </a:t>
            </a:r>
            <a:r>
              <a:rPr lang="en-US" sz="2000" b="1" dirty="0">
                <a:effectLst>
                  <a:outerShdw blurRad="38100" dist="19050" dir="2700000" algn="tl" rotWithShape="0">
                    <a:schemeClr val="dk1">
                      <a:alpha val="40000"/>
                    </a:schemeClr>
                  </a:outerShdw>
                </a:effectLst>
                <a:cs typeface="+mj-lt"/>
                <a:sym typeface="+mn-ea"/>
              </a:rPr>
              <a:t>TEACHING: Renzulli &amp; Freinet-2 minds 1 goal</a:t>
            </a:r>
            <a:br>
              <a:rPr lang="en-US" sz="2000" b="1" dirty="0">
                <a:effectLst>
                  <a:outerShdw blurRad="38100" dist="19050" dir="2700000" algn="tl" rotWithShape="0">
                    <a:schemeClr val="dk1">
                      <a:alpha val="40000"/>
                    </a:schemeClr>
                  </a:outerShdw>
                </a:effectLst>
                <a:cs typeface="+mj-lt"/>
                <a:sym typeface="+mn-ea"/>
              </a:rPr>
            </a:br>
            <a:br>
              <a:rPr lang="en-US" sz="2000" b="1" dirty="0">
                <a:effectLst>
                  <a:outerShdw blurRad="38100" dist="19050" dir="2700000" algn="tl" rotWithShape="0">
                    <a:schemeClr val="dk1">
                      <a:alpha val="40000"/>
                    </a:schemeClr>
                  </a:outerShdw>
                </a:effectLst>
                <a:cs typeface="+mj-lt"/>
                <a:sym typeface="+mn-ea"/>
              </a:rPr>
            </a:br>
            <a:r>
              <a:rPr lang="en-US" sz="2000" b="1" dirty="0">
                <a:effectLst>
                  <a:outerShdw blurRad="38100" dist="19050" dir="2700000" algn="tl" rotWithShape="0">
                    <a:schemeClr val="dk1">
                      <a:alpha val="40000"/>
                    </a:schemeClr>
                  </a:outerShdw>
                </a:effectLst>
                <a:cs typeface="+mj-lt"/>
                <a:sym typeface="+mn-ea"/>
              </a:rPr>
              <a:t>                    </a:t>
            </a:r>
            <a:r>
              <a:rPr lang="en-US" altLang="en-US" sz="2000" b="1">
                <a:sym typeface="+mn-ea"/>
              </a:rPr>
              <a:t>RENZULLI 1998                                      FREINET 1993</a:t>
            </a:r>
            <a:endParaRPr lang="en-US" sz="2000" b="1"/>
          </a:p>
        </p:txBody>
      </p:sp>
      <p:sp>
        <p:nvSpPr>
          <p:cNvPr id="3" name="Content Placeholder 2"/>
          <p:cNvSpPr>
            <a:spLocks noGrp="1"/>
          </p:cNvSpPr>
          <p:nvPr>
            <p:ph sz="half" idx="1"/>
          </p:nvPr>
        </p:nvSpPr>
        <p:spPr/>
        <p:txBody>
          <a:bodyPr/>
          <a:lstStyle/>
          <a:p>
            <a:pPr marL="0" indent="0" algn="ctr">
              <a:lnSpc>
                <a:spcPct val="50000"/>
              </a:lnSpc>
              <a:spcBef>
                <a:spcPts val="0"/>
              </a:spcBef>
              <a:spcAft>
                <a:spcPts val="0"/>
              </a:spcAft>
              <a:buNone/>
            </a:pPr>
            <a:r>
              <a:rPr lang="en-US" altLang="en-US" sz="2000" b="1">
                <a:sym typeface="+mn-ea"/>
              </a:rPr>
              <a:t> </a:t>
            </a:r>
            <a:endParaRPr lang="en-US" altLang="en-US">
              <a:sym typeface="+mn-ea"/>
            </a:endParaRPr>
          </a:p>
          <a:p>
            <a:pPr algn="ctr">
              <a:lnSpc>
                <a:spcPct val="50000"/>
              </a:lnSpc>
              <a:spcBef>
                <a:spcPts val="0"/>
              </a:spcBef>
              <a:spcAft>
                <a:spcPts val="0"/>
              </a:spcAft>
            </a:pPr>
            <a:r>
              <a:rPr lang="en-US" altLang="en-US" sz="1400" b="1">
                <a:sym typeface="+mn-ea"/>
              </a:rPr>
              <a:t>5 Sections of Teaching Differentiation or the Renzulli Enrichment Triad Model</a:t>
            </a:r>
            <a:r>
              <a:rPr lang="en-US" altLang="en-US">
                <a:sym typeface="+mn-ea"/>
              </a:rPr>
              <a:t> </a:t>
            </a:r>
          </a:p>
          <a:p>
            <a:endParaRPr lang="en-US"/>
          </a:p>
        </p:txBody>
      </p:sp>
      <p:sp>
        <p:nvSpPr>
          <p:cNvPr id="4" name="Content Placeholder 3"/>
          <p:cNvSpPr>
            <a:spLocks noGrp="1"/>
          </p:cNvSpPr>
          <p:nvPr>
            <p:ph sz="half" idx="2"/>
          </p:nvPr>
        </p:nvSpPr>
        <p:spPr/>
        <p:txBody>
          <a:bodyPr/>
          <a:lstStyle/>
          <a:p>
            <a:pPr algn="ctr"/>
            <a:r>
              <a:rPr lang="en-US" sz="1400" b="1">
                <a:sym typeface="+mn-ea"/>
              </a:rPr>
              <a:t>Work organization with children (Freinet, C. 1993)</a:t>
            </a:r>
          </a:p>
        </p:txBody>
      </p:sp>
      <p:sp>
        <p:nvSpPr>
          <p:cNvPr id="5" name="Flowchart: Alternate Process 4"/>
          <p:cNvSpPr/>
          <p:nvPr/>
        </p:nvSpPr>
        <p:spPr>
          <a:xfrm>
            <a:off x="220980" y="1863725"/>
            <a:ext cx="1997075" cy="1720215"/>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a:p>
            <a:pPr marL="0" marR="0" indent="0" algn="l" defTabSz="914400" rtl="0" eaLnBrk="1" fontAlgn="base" latinLnBrk="0" hangingPunct="1">
              <a:lnSpc>
                <a:spcPct val="100000"/>
              </a:lnSpc>
              <a:spcBef>
                <a:spcPct val="0"/>
              </a:spcBef>
              <a:spcAft>
                <a:spcPct val="0"/>
              </a:spcAft>
              <a:buClrTx/>
              <a:buSzTx/>
              <a:buFontTx/>
              <a:buNone/>
            </a:pPr>
            <a:r>
              <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Content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topics, concepts,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or skills that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are not</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 usually taught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in the student's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grade level.</a:t>
            </a:r>
            <a:endParaRPr kumimoji="0" lang="zh-CN" altLang="en-US"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a:p>
            <a:pPr marL="0" marR="0" indent="0" algn="l" defTabSz="914400" rtl="0" eaLnBrk="1" fontAlgn="base" latinLnBrk="0" hangingPunct="1">
              <a:lnSpc>
                <a:spcPct val="100000"/>
              </a:lnSpc>
              <a:spcBef>
                <a:spcPct val="0"/>
              </a:spcBef>
              <a:spcAft>
                <a:spcPct val="0"/>
              </a:spcAft>
              <a:buClrTx/>
              <a:buSzTx/>
              <a:buFontTx/>
              <a:buNone/>
            </a:pPr>
            <a:endPar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6" name="Flowchart: Alternate Process 5"/>
          <p:cNvSpPr/>
          <p:nvPr/>
        </p:nvSpPr>
        <p:spPr>
          <a:xfrm>
            <a:off x="395605" y="3643630"/>
            <a:ext cx="2012315" cy="173863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Process:</a:t>
            </a:r>
          </a:p>
          <a:p>
            <a:pPr marL="0" marR="0" indent="0" algn="ctr"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analyze information,</a:t>
            </a:r>
          </a:p>
          <a:p>
            <a:pPr marL="0" marR="0" indent="0" algn="ctr"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 evaluate </a:t>
            </a:r>
          </a:p>
          <a:p>
            <a:pPr marL="0" marR="0" indent="0" algn="ctr"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evidence</a:t>
            </a:r>
          </a:p>
          <a:p>
            <a:pPr marL="0" marR="0" indent="0" algn="ctr"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 and generate new </a:t>
            </a:r>
          </a:p>
          <a:p>
            <a:pPr marL="0" marR="0" indent="0" algn="ctr"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ideas</a:t>
            </a:r>
            <a:endParaRPr kumimoji="0" lang="en-US" altLang="en-US"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sym typeface="+mn-ea"/>
            </a:endParaRPr>
          </a:p>
          <a:p>
            <a:pPr marL="0" marR="0" indent="0" algn="l" defTabSz="914400" rtl="0" eaLnBrk="1" fontAlgn="base" latinLnBrk="0" hangingPunct="1">
              <a:lnSpc>
                <a:spcPct val="100000"/>
              </a:lnSpc>
              <a:spcBef>
                <a:spcPct val="0"/>
              </a:spcBef>
              <a:spcAft>
                <a:spcPct val="0"/>
              </a:spcAft>
              <a:buClrTx/>
              <a:buSzTx/>
              <a:buFontTx/>
              <a:buNone/>
            </a:pPr>
            <a:endPar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8" name="Flowchart: Alternate Process 7"/>
          <p:cNvSpPr/>
          <p:nvPr/>
        </p:nvSpPr>
        <p:spPr>
          <a:xfrm>
            <a:off x="2312670" y="2934335"/>
            <a:ext cx="2335530" cy="1694815"/>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rPr>
              <a:t>Motivation:</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motivate students</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 to take ownership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of their learning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and develop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latin typeface="Arial" panose="020B0604020202020204" pitchFamily="34" charset="0"/>
                <a:cs typeface="Arial" panose="020B0604020202020204" pitchFamily="34" charset="0"/>
                <a:sym typeface="+mn-ea"/>
              </a:rPr>
              <a:t>a growth mindset.</a:t>
            </a:r>
            <a:endParaRPr kumimoji="0" lang="zh-CN" altLang="en-US"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a:p>
            <a:pPr marL="0" marR="0" indent="0" algn="l" defTabSz="914400" rtl="0" eaLnBrk="1" fontAlgn="base" latinLnBrk="0" hangingPunct="1">
              <a:lnSpc>
                <a:spcPct val="100000"/>
              </a:lnSpc>
              <a:spcBef>
                <a:spcPct val="0"/>
              </a:spcBef>
              <a:spcAft>
                <a:spcPct val="0"/>
              </a:spcAft>
              <a:buClrTx/>
              <a:buSzTx/>
              <a:buFontTx/>
              <a:buNone/>
            </a:pPr>
            <a:endPar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9" name="Flowchart: Alternate Process 8"/>
          <p:cNvSpPr/>
          <p:nvPr/>
        </p:nvSpPr>
        <p:spPr>
          <a:xfrm>
            <a:off x="2371090" y="4635500"/>
            <a:ext cx="2277110" cy="150876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rPr>
              <a:t>Product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presentations,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projects,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or performances</a:t>
            </a:r>
            <a:endParaRPr kumimoji="0" lang="zh-CN" altLang="en-US" sz="1400" b="1" i="0" u="none" strike="noStrike" cap="none" normalizeH="0" baseline="0">
              <a:ln>
                <a:noFill/>
              </a:ln>
              <a:solidFill>
                <a:schemeClr val="tx1"/>
              </a:solidFill>
              <a:effectLst/>
              <a:latin typeface="Arial" panose="020B0604020202020204" pitchFamily="34" charset="0"/>
              <a:ea typeface="SimSun" panose="02010600030101010101" pitchFamily="2" charset="-122"/>
            </a:endParaRPr>
          </a:p>
          <a:p>
            <a:pPr marL="0" marR="0" indent="0" algn="l" defTabSz="914400" rtl="0" eaLnBrk="1" fontAlgn="base" latinLnBrk="0" hangingPunct="1">
              <a:lnSpc>
                <a:spcPct val="100000"/>
              </a:lnSpc>
              <a:spcBef>
                <a:spcPct val="0"/>
              </a:spcBef>
              <a:spcAft>
                <a:spcPct val="0"/>
              </a:spcAft>
              <a:buClrTx/>
              <a:buSzTx/>
              <a:buFontTx/>
              <a:buNone/>
            </a:pPr>
            <a:endParaRPr kumimoji="0" lang="en-US" altLang="zh-CN" sz="1400" b="0"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7" name="Flowchart: Alternate Process 6"/>
          <p:cNvSpPr/>
          <p:nvPr/>
        </p:nvSpPr>
        <p:spPr>
          <a:xfrm>
            <a:off x="2131060" y="1842770"/>
            <a:ext cx="2495550" cy="1090930"/>
          </a:xfrm>
          <a:prstGeom prst="flowChartAlternate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400" b="1" i="0" u="none" strike="noStrike" cap="none" normalizeH="0" baseline="0">
                <a:ln>
                  <a:noFill/>
                </a:ln>
                <a:solidFill>
                  <a:schemeClr val="tx1"/>
                </a:solidFill>
                <a:effectLst/>
                <a:latin typeface="Arial" panose="020B0604020202020204" pitchFamily="34" charset="0"/>
                <a:ea typeface="SimSun" panose="02010600030101010101" pitchFamily="2" charset="-122"/>
              </a:rPr>
              <a:t>Learning Environment:</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supportive,</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 flexible, </a:t>
            </a:r>
          </a:p>
          <a:p>
            <a:pPr marL="0" marR="0" indent="0" algn="l" defTabSz="914400" rtl="0" eaLnBrk="1" fontAlgn="base" latinLnBrk="0" hangingPunct="1">
              <a:lnSpc>
                <a:spcPct val="100000"/>
              </a:lnSpc>
              <a:spcBef>
                <a:spcPct val="0"/>
              </a:spcBef>
              <a:spcAft>
                <a:spcPct val="0"/>
              </a:spcAft>
              <a:buClrTx/>
              <a:buSzTx/>
              <a:buFontTx/>
              <a:buNone/>
            </a:pPr>
            <a:r>
              <a:rPr lang="en-US" altLang="en-US" sz="1400" b="1">
                <a:sym typeface="+mn-ea"/>
              </a:rPr>
              <a:t>and conducive to creativity</a:t>
            </a:r>
            <a:endParaRPr kumimoji="0" lang="en-US" altLang="en-US" sz="1400" b="1" i="0" u="none" strike="noStrike" cap="none" normalizeH="0" baseline="0">
              <a:ln>
                <a:noFill/>
              </a:ln>
              <a:solidFill>
                <a:schemeClr val="tx1"/>
              </a:solidFill>
              <a:effectLst/>
              <a:latin typeface="Arial" panose="020B0604020202020204" pitchFamily="34" charset="0"/>
              <a:ea typeface="SimSun" panose="02010600030101010101" pitchFamily="2" charset="-122"/>
              <a:sym typeface="+mn-ea"/>
            </a:endParaRPr>
          </a:p>
        </p:txBody>
      </p:sp>
      <p:sp>
        <p:nvSpPr>
          <p:cNvPr id="10" name="Oval 9"/>
          <p:cNvSpPr/>
          <p:nvPr/>
        </p:nvSpPr>
        <p:spPr>
          <a:xfrm>
            <a:off x="4785360" y="1600200"/>
            <a:ext cx="2272030" cy="2042795"/>
          </a:xfrm>
          <a:prstGeom prst="ellipse">
            <a:avLst/>
          </a:prstGeom>
          <a:solidFill>
            <a:srgbClr val="002060"/>
          </a:solidFill>
          <a:ln w="19050"/>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1400" b="1"/>
              <a:t>free expression: </a:t>
            </a:r>
          </a:p>
          <a:p>
            <a:pPr algn="ctr"/>
            <a:r>
              <a:rPr lang="en-US" sz="1400" b="1"/>
              <a:t>drawing, painting, writing, reading, math, music, body expression,</a:t>
            </a:r>
          </a:p>
        </p:txBody>
      </p:sp>
      <p:sp>
        <p:nvSpPr>
          <p:cNvPr id="11" name="Oval 10"/>
          <p:cNvSpPr/>
          <p:nvPr/>
        </p:nvSpPr>
        <p:spPr>
          <a:xfrm>
            <a:off x="6518910" y="5041265"/>
            <a:ext cx="2092325" cy="1443355"/>
          </a:xfrm>
          <a:prstGeom prst="ellipse">
            <a:avLst/>
          </a:prstGeom>
          <a:solidFill>
            <a:srgbClr val="00206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1400" b="1"/>
              <a:t>Projects: Individual &amp; group</a:t>
            </a:r>
          </a:p>
        </p:txBody>
      </p:sp>
      <p:sp>
        <p:nvSpPr>
          <p:cNvPr id="12" name="Oval 11"/>
          <p:cNvSpPr/>
          <p:nvPr/>
        </p:nvSpPr>
        <p:spPr>
          <a:xfrm>
            <a:off x="6629400" y="2143760"/>
            <a:ext cx="2514600" cy="2774315"/>
          </a:xfrm>
          <a:prstGeom prst="ellipse">
            <a:avLst/>
          </a:prstGeom>
          <a:solidFill>
            <a:srgbClr val="00206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1400" b="1"/>
              <a:t>Communication : </a:t>
            </a:r>
          </a:p>
          <a:p>
            <a:pPr algn="ctr"/>
            <a:r>
              <a:rPr lang="en-US" sz="1400" b="1"/>
              <a:t>among children, with adults, between groups, school newspaper, correspondence,  sharing </a:t>
            </a:r>
            <a:r>
              <a:rPr lang="en-US"/>
              <a:t>&amp; </a:t>
            </a:r>
            <a:r>
              <a:rPr lang="en-US" sz="1400" b="1"/>
              <a:t>discussion</a:t>
            </a:r>
          </a:p>
        </p:txBody>
      </p:sp>
      <p:sp>
        <p:nvSpPr>
          <p:cNvPr id="13" name="Oval 12"/>
          <p:cNvSpPr/>
          <p:nvPr/>
        </p:nvSpPr>
        <p:spPr>
          <a:xfrm>
            <a:off x="4802505" y="3583940"/>
            <a:ext cx="2229485" cy="2164080"/>
          </a:xfrm>
          <a:prstGeom prst="ellipse">
            <a:avLst/>
          </a:prstGeom>
          <a:solidFill>
            <a:srgbClr val="002060"/>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en-US" sz="1400" b="1"/>
              <a:t>Openness</a:t>
            </a:r>
          </a:p>
          <a:p>
            <a:pPr algn="ctr"/>
            <a:r>
              <a:rPr lang="en-US" sz="1400" b="1"/>
              <a:t> to the outside world </a:t>
            </a:r>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2217</Words>
  <Application>Microsoft Office PowerPoint</Application>
  <PresentationFormat>Presentación en pantalla (4:3)</PresentationFormat>
  <Paragraphs>181</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Century Schoolbook</vt:lpstr>
      <vt:lpstr>Wingdings 2</vt:lpstr>
      <vt:lpstr>Green Color</vt:lpstr>
      <vt:lpstr>9th International On-line Symposium   La Nucia 2025</vt:lpstr>
      <vt:lpstr>DIFFERENCIATED TEACHING</vt:lpstr>
      <vt:lpstr>DIFFERENCIATED TEACHING </vt:lpstr>
      <vt:lpstr>  DIFFERENCIATED TEACHING Three ring conception of giftedness, Renzulli, 1998  </vt:lpstr>
      <vt:lpstr>DIFFERENCIATED TEACHING </vt:lpstr>
      <vt:lpstr>Presentación de PowerPoint</vt:lpstr>
      <vt:lpstr>DIFFERENCIATED TEACHING</vt:lpstr>
      <vt:lpstr>Presentación de PowerPoint</vt:lpstr>
      <vt:lpstr> DIFFERENCIATED TEACHING: Renzulli &amp; Freinet-2 minds 1 goal                      RENZULLI 1998                                      FREINET 1993</vt:lpstr>
      <vt:lpstr>DIFFERENCIATED TEACHING</vt:lpstr>
      <vt:lpstr>DIFFERENCIATED TEACHING</vt:lpstr>
      <vt:lpstr>DIFFERENCIATED TEACHING</vt:lpstr>
      <vt:lpstr>DIFFERENCIATED TEACHING</vt:lpstr>
      <vt:lpstr>Bibliography-sitography</vt:lpstr>
      <vt:lpstr>Bibliography-sitography</vt:lpstr>
      <vt:lpstr>Bibliography-sitography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Διαφοροποιημένη Διδασκαλία</dc:title>
  <dc:creator>IOANA METAXOPOULOU</dc:creator>
  <cp:lastModifiedBy>Ramón Ruiz</cp:lastModifiedBy>
  <cp:revision>37</cp:revision>
  <dcterms:created xsi:type="dcterms:W3CDTF">2025-05-31T08:00:00Z</dcterms:created>
  <dcterms:modified xsi:type="dcterms:W3CDTF">2025-07-07T15:35:01Z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7559814BA8EF4D0BAE3D64177DC1E21C_13</vt:lpwstr>
  </property>
  <property fmtid="{D5CDD505-2E9C-101B-9397-08002B2CF9AE}" pid="3" name="KSOProductBuildVer">
    <vt:lpwstr>1033-12.2.0.21179</vt:lpwstr>
  </property>
</Properties>
</file>